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9"/>
  </p:notesMasterIdLst>
  <p:sldIdLst>
    <p:sldId id="263" r:id="rId2"/>
    <p:sldId id="264" r:id="rId3"/>
    <p:sldId id="432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409" r:id="rId19"/>
    <p:sldId id="399" r:id="rId20"/>
    <p:sldId id="400" r:id="rId21"/>
    <p:sldId id="401" r:id="rId22"/>
    <p:sldId id="402" r:id="rId23"/>
    <p:sldId id="403" r:id="rId24"/>
    <p:sldId id="404" r:id="rId25"/>
    <p:sldId id="405" r:id="rId26"/>
    <p:sldId id="406" r:id="rId27"/>
    <p:sldId id="407" r:id="rId28"/>
    <p:sldId id="408" r:id="rId29"/>
    <p:sldId id="279" r:id="rId30"/>
    <p:sldId id="395" r:id="rId31"/>
    <p:sldId id="280" r:id="rId32"/>
    <p:sldId id="281" r:id="rId33"/>
    <p:sldId id="396" r:id="rId34"/>
    <p:sldId id="434" r:id="rId35"/>
    <p:sldId id="423" r:id="rId36"/>
    <p:sldId id="424" r:id="rId37"/>
    <p:sldId id="425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2" r:id="rId46"/>
    <p:sldId id="410" r:id="rId47"/>
    <p:sldId id="294" r:id="rId48"/>
    <p:sldId id="295" r:id="rId49"/>
    <p:sldId id="296" r:id="rId50"/>
    <p:sldId id="297" r:id="rId51"/>
    <p:sldId id="298" r:id="rId52"/>
    <p:sldId id="299" r:id="rId53"/>
    <p:sldId id="300" r:id="rId54"/>
    <p:sldId id="411" r:id="rId55"/>
    <p:sldId id="301" r:id="rId56"/>
    <p:sldId id="302" r:id="rId57"/>
    <p:sldId id="303" r:id="rId58"/>
    <p:sldId id="304" r:id="rId59"/>
    <p:sldId id="305" r:id="rId60"/>
    <p:sldId id="306" r:id="rId61"/>
    <p:sldId id="307" r:id="rId62"/>
    <p:sldId id="308" r:id="rId63"/>
    <p:sldId id="309" r:id="rId64"/>
    <p:sldId id="310" r:id="rId65"/>
    <p:sldId id="311" r:id="rId66"/>
    <p:sldId id="312" r:id="rId67"/>
    <p:sldId id="313" r:id="rId68"/>
    <p:sldId id="314" r:id="rId69"/>
    <p:sldId id="315" r:id="rId70"/>
    <p:sldId id="316" r:id="rId71"/>
    <p:sldId id="317" r:id="rId72"/>
    <p:sldId id="318" r:id="rId73"/>
    <p:sldId id="319" r:id="rId74"/>
    <p:sldId id="321" r:id="rId75"/>
    <p:sldId id="322" r:id="rId76"/>
    <p:sldId id="323" r:id="rId77"/>
    <p:sldId id="447" r:id="rId78"/>
    <p:sldId id="324" r:id="rId79"/>
    <p:sldId id="325" r:id="rId80"/>
    <p:sldId id="326" r:id="rId81"/>
    <p:sldId id="327" r:id="rId82"/>
    <p:sldId id="328" r:id="rId83"/>
    <p:sldId id="329" r:id="rId84"/>
    <p:sldId id="330" r:id="rId85"/>
    <p:sldId id="331" r:id="rId86"/>
    <p:sldId id="420" r:id="rId87"/>
    <p:sldId id="332" r:id="rId88"/>
    <p:sldId id="333" r:id="rId89"/>
    <p:sldId id="334" r:id="rId90"/>
    <p:sldId id="335" r:id="rId91"/>
    <p:sldId id="336" r:id="rId92"/>
    <p:sldId id="337" r:id="rId93"/>
    <p:sldId id="338" r:id="rId94"/>
    <p:sldId id="339" r:id="rId95"/>
    <p:sldId id="418" r:id="rId96"/>
    <p:sldId id="340" r:id="rId97"/>
    <p:sldId id="341" r:id="rId98"/>
    <p:sldId id="342" r:id="rId99"/>
    <p:sldId id="343" r:id="rId100"/>
    <p:sldId id="344" r:id="rId101"/>
    <p:sldId id="345" r:id="rId102"/>
    <p:sldId id="346" r:id="rId103"/>
    <p:sldId id="347" r:id="rId104"/>
    <p:sldId id="348" r:id="rId105"/>
    <p:sldId id="349" r:id="rId106"/>
    <p:sldId id="413" r:id="rId107"/>
    <p:sldId id="414" r:id="rId108"/>
    <p:sldId id="416" r:id="rId109"/>
    <p:sldId id="444" r:id="rId110"/>
    <p:sldId id="415" r:id="rId111"/>
    <p:sldId id="419" r:id="rId112"/>
    <p:sldId id="448" r:id="rId113"/>
    <p:sldId id="427" r:id="rId114"/>
    <p:sldId id="428" r:id="rId115"/>
    <p:sldId id="429" r:id="rId116"/>
    <p:sldId id="426" r:id="rId117"/>
    <p:sldId id="430" r:id="rId1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AF201F"/>
    <a:srgbClr val="49443F"/>
    <a:srgbClr val="6C5E53"/>
    <a:srgbClr val="CBAD91"/>
    <a:srgbClr val="DDD0BD"/>
    <a:srgbClr val="F0E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01"/>
  </p:normalViewPr>
  <p:slideViewPr>
    <p:cSldViewPr snapToGrid="0" snapToObjects="1">
      <p:cViewPr varScale="1">
        <p:scale>
          <a:sx n="117" d="100"/>
          <a:sy n="117" d="100"/>
        </p:scale>
        <p:origin x="-348" y="-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952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9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5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6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2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1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9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8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6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5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1046616"/>
            <a:ext cx="10515600" cy="1535447"/>
          </a:xfrm>
        </p:spPr>
        <p:txBody>
          <a:bodyPr>
            <a:normAutofit/>
          </a:bodyPr>
          <a:lstStyle/>
          <a:p>
            <a:r>
              <a:rPr lang="ru-RU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ФЕДЕРАЛЬНОЕ </a:t>
            </a:r>
            <a:r>
              <a:rPr lang="en-US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</a:t>
            </a:r>
            <a:r>
              <a:rPr lang="ru-RU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ТАТИСТИЧЕСКОЕ НАБЛЮДЕНИЕ</a:t>
            </a:r>
            <a:br>
              <a:rPr lang="ru-RU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 №12</a:t>
            </a:r>
            <a:endParaRPr lang="ru-RU" sz="1200" b="1" dirty="0">
              <a:solidFill>
                <a:srgbClr val="660066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54000" y="2184400"/>
            <a:ext cx="11684000" cy="4748415"/>
          </a:xfrm>
        </p:spPr>
        <p:txBody>
          <a:bodyPr>
            <a:normAutofit fontScale="55000" lnSpcReduction="20000"/>
          </a:bodyPr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45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45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ЧИСЛЕ ЗАБОЛЕВАНИЙ,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ЗАРЕГИСТРИРОВАННЫХ У ПАЦИЕНТОВ,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  В РАЙОНЕ ОБСЛУЖИВАНИЯ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ОРГАНИЗАЦИИ </a:t>
            </a:r>
            <a:b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2021 год</a:t>
            </a:r>
            <a:endParaRPr lang="ru-RU" altLang="ru-RU" sz="59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0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4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sz="24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sz="800" b="1" dirty="0">
              <a:solidFill>
                <a:srgbClr val="660066"/>
              </a:solidFill>
              <a:latin typeface="Tahoma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sz="800" b="1" dirty="0">
              <a:solidFill>
                <a:srgbClr val="660066"/>
              </a:solidFill>
              <a:latin typeface="Tahoma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25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5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5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2021 года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25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г.Москва</a:t>
            </a:r>
            <a:r>
              <a:rPr lang="ru-RU" sz="25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082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1545465"/>
            <a:ext cx="10515600" cy="914400"/>
          </a:xfrm>
        </p:spPr>
        <p:txBody>
          <a:bodyPr>
            <a:no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2. Дети первых трех лет жизни                    </a:t>
            </a:r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(1500) </a:t>
            </a:r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306214"/>
              </p:ext>
            </p:extLst>
          </p:nvPr>
        </p:nvGraphicFramePr>
        <p:xfrm>
          <a:off x="838202" y="2836189"/>
          <a:ext cx="10399845" cy="4021811"/>
        </p:xfrm>
        <a:graphic>
          <a:graphicData uri="http://schemas.openxmlformats.org/drawingml/2006/table">
            <a:tbl>
              <a:tblPr/>
              <a:tblGrid>
                <a:gridCol w="1296622">
                  <a:extLst>
                    <a:ext uri="{9D8B030D-6E8A-4147-A177-3AD203B41FA5}">
                      <a16:colId xmlns:a16="http://schemas.microsoft.com/office/drawing/2014/main" xmlns="" val="2869600078"/>
                    </a:ext>
                  </a:extLst>
                </a:gridCol>
                <a:gridCol w="451426">
                  <a:extLst>
                    <a:ext uri="{9D8B030D-6E8A-4147-A177-3AD203B41FA5}">
                      <a16:colId xmlns:a16="http://schemas.microsoft.com/office/drawing/2014/main" xmlns="" val="84212601"/>
                    </a:ext>
                  </a:extLst>
                </a:gridCol>
                <a:gridCol w="846506">
                  <a:extLst>
                    <a:ext uri="{9D8B030D-6E8A-4147-A177-3AD203B41FA5}">
                      <a16:colId xmlns:a16="http://schemas.microsoft.com/office/drawing/2014/main" xmlns="" val="2664361665"/>
                    </a:ext>
                  </a:extLst>
                </a:gridCol>
                <a:gridCol w="466496">
                  <a:extLst>
                    <a:ext uri="{9D8B030D-6E8A-4147-A177-3AD203B41FA5}">
                      <a16:colId xmlns:a16="http://schemas.microsoft.com/office/drawing/2014/main" xmlns="" val="4067133472"/>
                    </a:ext>
                  </a:extLst>
                </a:gridCol>
                <a:gridCol w="372148">
                  <a:extLst>
                    <a:ext uri="{9D8B030D-6E8A-4147-A177-3AD203B41FA5}">
                      <a16:colId xmlns:a16="http://schemas.microsoft.com/office/drawing/2014/main" xmlns="" val="3540201426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xmlns="" val="261336999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xmlns="" val="896418331"/>
                    </a:ext>
                  </a:extLst>
                </a:gridCol>
                <a:gridCol w="555602">
                  <a:extLst>
                    <a:ext uri="{9D8B030D-6E8A-4147-A177-3AD203B41FA5}">
                      <a16:colId xmlns:a16="http://schemas.microsoft.com/office/drawing/2014/main" xmlns="" val="1921265269"/>
                    </a:ext>
                  </a:extLst>
                </a:gridCol>
                <a:gridCol w="446186">
                  <a:extLst>
                    <a:ext uri="{9D8B030D-6E8A-4147-A177-3AD203B41FA5}">
                      <a16:colId xmlns:a16="http://schemas.microsoft.com/office/drawing/2014/main" xmlns="" val="3957157199"/>
                    </a:ext>
                  </a:extLst>
                </a:gridCol>
                <a:gridCol w="424564">
                  <a:extLst>
                    <a:ext uri="{9D8B030D-6E8A-4147-A177-3AD203B41FA5}">
                      <a16:colId xmlns:a16="http://schemas.microsoft.com/office/drawing/2014/main" xmlns="" val="3015992761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xmlns="" val="4222860957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xmlns="" val="271871815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xmlns="" val="180633736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xmlns="" val="1242148325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xmlns="" val="3589839402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xmlns="" val="4258416617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xmlns="" val="304774298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xmlns="" val="590652847"/>
                    </a:ext>
                  </a:extLst>
                </a:gridCol>
                <a:gridCol w="501877">
                  <a:extLst>
                    <a:ext uri="{9D8B030D-6E8A-4147-A177-3AD203B41FA5}">
                      <a16:colId xmlns:a16="http://schemas.microsoft.com/office/drawing/2014/main" xmlns="" val="767068959"/>
                    </a:ext>
                  </a:extLst>
                </a:gridCol>
              </a:tblGrid>
              <a:tr h="297018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002060"/>
                          </a:solidFill>
                        </a:rPr>
                        <a:t>Зарегистрировано заболеваний</a:t>
                      </a: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12380"/>
                  </a:ext>
                </a:extLst>
              </a:tr>
              <a:tr h="9585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5204082"/>
                  </a:ext>
                </a:extLst>
              </a:tr>
              <a:tr h="11512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мес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2538310"/>
                  </a:ext>
                </a:extLst>
              </a:tr>
              <a:tr h="7659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16970674"/>
                  </a:ext>
                </a:extLst>
              </a:tr>
              <a:tr h="1957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636138"/>
                  </a:ext>
                </a:extLst>
              </a:tr>
              <a:tr h="1994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 gridSpan="1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Таблица заполняется на детей в возрасте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от 0 до 2 лет 11 месяцев 29 дней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49529047"/>
                  </a:ext>
                </a:extLst>
              </a:tr>
              <a:tr h="258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1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1468387"/>
                  </a:ext>
                </a:extLst>
              </a:tr>
              <a:tr h="1957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60735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64296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pic>
        <p:nvPicPr>
          <p:cNvPr id="10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125" y="1046617"/>
            <a:ext cx="9331287" cy="5811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22472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36434" y="1825625"/>
            <a:ext cx="10301614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Два года принимается отчет по форме №12 с использованием контроля в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EX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–таблицах, что позволило значительно сократить количество ошибок при составлении отчета.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Ответственным за составление отчета по форме №12 в субъектах РФ необходимо своевременно и в полном объеме проводить все виды контроля, которые будут предложены для проверки формы №12.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47737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Выдержки из презентации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Г.А.Александровой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начальника отдела медицинской статистики Департамента мониторинга, анализа и стратегического развития здравоохранения за 2019 год.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5204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" y="365125"/>
            <a:ext cx="12192000" cy="649287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99924"/>
          </a:xfrm>
        </p:spPr>
        <p:txBody>
          <a:bodyPr>
            <a:normAutofit fontScale="90000"/>
          </a:bodyPr>
          <a:lstStyle/>
          <a:p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97" y="1749972"/>
            <a:ext cx="11304980" cy="517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952145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770136"/>
            <a:ext cx="10515600" cy="581115"/>
          </a:xfrm>
        </p:spPr>
        <p:txBody>
          <a:bodyPr>
            <a:normAutofit fontScale="90000"/>
          </a:bodyPr>
          <a:lstStyle/>
          <a:p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8200" y="1536174"/>
            <a:ext cx="10515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Минздрава от 29.03.19 г. № 173н и от 02.04.19 г. № 190н не регламентируют порядок статистического учета, который осуществляется в соответствии с МКБ-10.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Состояния, классифицируемые рубриками R73.0 «Нарушение толерантности к глюкозе» и R73.9 «Неуточненная гипергликемия» относятся к классу XVIII «Симптомы, признаки и отклонения от нормы, выявленные при клинических и лабораторных исследованиях».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состояния являются: первое – результатом проведенного теста на толерантность к глюкозе, а второе – результатом лабораторного исследования крови на содержание глюкозы. Оба результата не являются диагнозом какого-либо заболевания.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характерных жалоб, объективных данных и данных дополнительных инструментальных и лабораторных исследований должны быть установлены следующие диагнозы: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Подозрение на сахарный диабет – код Z03.8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Сахарный диабет – коды Е10-Е14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Другие заболевания с гипергликемией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конкретными диагнозами, а не симптомами (!) и должны быть зарегистрированы в форме № 12 и взяты под диспансерное наблюдение</a:t>
            </a:r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Пациентов с любыми результатами анализов, исследований, проб без установления  диагноза или с симптомами не регистрируют в форме № 12.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65606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63220"/>
          </a:xfrm>
        </p:spPr>
        <p:txBody>
          <a:bodyPr>
            <a:normAutofit/>
          </a:bodyPr>
          <a:lstStyle/>
          <a:p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6386" y="1813173"/>
            <a:ext cx="1092550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касается рубрики R54 «Старость, или старческая астения». Данное состояние является симптомом и может быть указано только в качестве предварительного диагноза. В госпитальной практике в течение трех дней должен быть установлен клинический диагноз в соответствии с правилами МКБ-10 (том 2, стр. 107).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 симптома в качестве основного состояния в конце эпизода оказания медицинской помощи в соответствии с МКБ-10 является для врача-статистика или медицинского статистика основанием для возврата медицинской карты стационарного больного и карты выбывшего из стационара лечащему врачу для исправления. Данные документы не должны быть приняты в статистическую  разработку.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заболеваемости рубрика I69 «Последствия цереброваскулярных болезней» не используется, так как включает в себя несколько различных нозологических единиц (энцефалопатии, нарушения речи, параличи, парезы и т.д.), каждая из которых должна быть выставлена в качестве самостоятельного заболевания, зарегистрирована в форме № 12 и при необходимости взята под диспансерное наблюдение соответствующим  специалистом.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смертности рубрика I69 используется без расшифровки.</a:t>
            </a:r>
          </a:p>
        </p:txBody>
      </p:sp>
    </p:spTree>
    <p:extLst>
      <p:ext uri="{BB962C8B-B14F-4D97-AF65-F5344CB8AC3E}">
        <p14:creationId xmlns:p14="http://schemas.microsoft.com/office/powerpoint/2010/main" val="277509054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Необходимо помнить о целевых показателях по детству. В отчете за 2021 год число взятых под диспансерное наблюдение детей с впервые выявленными заболеваниями должно быть не менее: 50% по классам эндокринной системы, кровообращения, пищеварения, костно-мышечной системы, и 40% по классу болезни глаза и его придаточного аппарата.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02178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заболеваемости COVID-19 показываются только в строк 21.0 и по другим строкам (пневмония и др.) не показывается.</a:t>
            </a:r>
          </a:p>
          <a:p>
            <a:pPr marL="0" indent="0">
              <a:buNone/>
            </a:pPr>
            <a:r>
              <a:rPr lang="ru-RU" sz="18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диспансерный учет берутся все пациенты перенесших заболевание, сроком на 1 год. </a:t>
            </a:r>
          </a:p>
          <a:p>
            <a:pPr marL="0" indent="0">
              <a:buNone/>
            </a:pPr>
            <a:r>
              <a:rPr lang="ru-RU" sz="18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переболевшими и взятыми на диспансерный учет на умерших.</a:t>
            </a:r>
            <a:br>
              <a:rPr lang="ru-RU" sz="18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288045"/>
          <p:cNvGrpSpPr/>
          <p:nvPr/>
        </p:nvGrpSpPr>
        <p:grpSpPr>
          <a:xfrm>
            <a:off x="441702" y="1422411"/>
            <a:ext cx="3933901" cy="5238285"/>
            <a:chOff x="541020" y="486984"/>
            <a:chExt cx="7825358" cy="10775686"/>
          </a:xfrm>
        </p:grpSpPr>
        <p:sp>
          <p:nvSpPr>
            <p:cNvPr id="13" name="Rectangle 6"/>
            <p:cNvSpPr/>
            <p:nvPr/>
          </p:nvSpPr>
          <p:spPr>
            <a:xfrm>
              <a:off x="4410456" y="486984"/>
              <a:ext cx="59288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41020" y="753684"/>
              <a:ext cx="118575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41020" y="974608"/>
              <a:ext cx="118575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Rectangle 288040"/>
            <p:cNvSpPr/>
            <p:nvPr/>
          </p:nvSpPr>
          <p:spPr>
            <a:xfrm>
              <a:off x="541020" y="1195532"/>
              <a:ext cx="118575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3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Rectangle 288041"/>
            <p:cNvSpPr/>
            <p:nvPr/>
          </p:nvSpPr>
          <p:spPr>
            <a:xfrm>
              <a:off x="629461" y="1195532"/>
              <a:ext cx="59287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Rectangle 16"/>
            <p:cNvSpPr/>
            <p:nvPr/>
          </p:nvSpPr>
          <p:spPr>
            <a:xfrm>
              <a:off x="6751320" y="1563536"/>
              <a:ext cx="810768" cy="1811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1">
                  <a:solidFill>
                    <a:srgbClr val="1F497D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              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Rectangle 17"/>
            <p:cNvSpPr/>
            <p:nvPr/>
          </p:nvSpPr>
          <p:spPr>
            <a:xfrm>
              <a:off x="1080516" y="1756152"/>
              <a:ext cx="50673" cy="18438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0" name="Rectangle 18"/>
            <p:cNvSpPr/>
            <p:nvPr/>
          </p:nvSpPr>
          <p:spPr>
            <a:xfrm>
              <a:off x="1080516" y="2029272"/>
              <a:ext cx="59287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1" name="Rectangle 19"/>
            <p:cNvSpPr/>
            <p:nvPr/>
          </p:nvSpPr>
          <p:spPr>
            <a:xfrm>
              <a:off x="2909316" y="2049691"/>
              <a:ext cx="50673" cy="1811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1">
                  <a:solidFill>
                    <a:srgbClr val="1F497D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23" name="Picture 21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53871" y="594848"/>
              <a:ext cx="7538720" cy="10667822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3592068" y="7750364"/>
              <a:ext cx="920725" cy="2473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283964" y="7750364"/>
              <a:ext cx="315948" cy="2473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>
                  <a:solidFill>
                    <a:srgbClr val="FFFFFF"/>
                  </a:solidFill>
                  <a:effectLst/>
                  <a:latin typeface="Franklin Gothic Book" panose="020B0503020102020204" pitchFamily="34" charset="0"/>
                  <a:ea typeface="Franklin Gothic Book" panose="020B0503020102020204" pitchFamily="34" charset="0"/>
                  <a:cs typeface="Franklin Gothic Book" panose="020B0503020102020204" pitchFamily="34" charset="0"/>
                </a:rPr>
                <a:t>1</a:t>
              </a: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523232" y="7750364"/>
              <a:ext cx="224830" cy="2473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>
                  <a:solidFill>
                    <a:srgbClr val="FFFFFF"/>
                  </a:solidFill>
                  <a:effectLst/>
                  <a:latin typeface="Franklin Gothic Book" panose="020B0503020102020204" pitchFamily="34" charset="0"/>
                  <a:ea typeface="Franklin Gothic Book" panose="020B0503020102020204" pitchFamily="34" charset="0"/>
                  <a:cs typeface="Franklin Gothic Book" panose="020B0503020102020204" pitchFamily="34" charset="0"/>
                </a:rPr>
                <a:t>.</a:t>
              </a: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692396" y="7750364"/>
              <a:ext cx="67395" cy="2473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>
                  <a:solidFill>
                    <a:srgbClr val="FFFFFF"/>
                  </a:solidFill>
                  <a:effectLst/>
                  <a:latin typeface="Franklin Gothic Book" panose="020B0503020102020204" pitchFamily="34" charset="0"/>
                  <a:ea typeface="Franklin Gothic Book" panose="020B0503020102020204" pitchFamily="34" charset="0"/>
                  <a:cs typeface="Franklin Gothic Book" panose="020B0503020102020204" pitchFamily="34" charset="0"/>
                </a:rPr>
                <a:t>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742688" y="7750364"/>
              <a:ext cx="78987" cy="2473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>
                  <a:solidFill>
                    <a:srgbClr val="FFFFFF"/>
                  </a:solidFill>
                  <a:effectLst/>
                  <a:latin typeface="Franklin Gothic Book" panose="020B0503020102020204" pitchFamily="34" charset="0"/>
                  <a:ea typeface="Franklin Gothic Book" panose="020B0503020102020204" pitchFamily="34" charset="0"/>
                  <a:cs typeface="Franklin Gothic Book" panose="020B0503020102020204" pitchFamily="34" charset="0"/>
                </a:rPr>
                <a:t>(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782181" y="7873311"/>
              <a:ext cx="1401737" cy="2473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0" name="Rectangle 288042"/>
            <p:cNvSpPr/>
            <p:nvPr/>
          </p:nvSpPr>
          <p:spPr>
            <a:xfrm>
              <a:off x="5857899" y="7750364"/>
              <a:ext cx="79345" cy="17388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>
                  <a:solidFill>
                    <a:srgbClr val="FFFFFF"/>
                  </a:solidFill>
                  <a:effectLst/>
                  <a:latin typeface="Franklin Gothic Book" panose="020B0503020102020204" pitchFamily="34" charset="0"/>
                  <a:ea typeface="Franklin Gothic Book" panose="020B0503020102020204" pitchFamily="34" charset="0"/>
                  <a:cs typeface="Franklin Gothic Book" panose="020B0503020102020204" pitchFamily="34" charset="0"/>
                </a:rPr>
                <a:t>)</a:t>
              </a: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1" name="Rectangle 288043"/>
            <p:cNvSpPr/>
            <p:nvPr/>
          </p:nvSpPr>
          <p:spPr>
            <a:xfrm>
              <a:off x="5917645" y="7750365"/>
              <a:ext cx="2448733" cy="51683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9430" y="5297036"/>
            <a:ext cx="1505843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51089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290" y="3715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6941" y="-171986"/>
            <a:ext cx="11073539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kern="0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kern="0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kern="0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10. ПРАВИЛА ФОРМУЛИРОВКИ ДИАГНОЗА, КОДИРОВАНИЯ ПО МКБ-10 И УЧЕТ ПАЦИЕНТОВ С COVID-19 В ИНФОРМАЦИОННОМ РЕСУРСЕ </a:t>
            </a:r>
            <a:b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обеспечения достоверного статистического учета при наличии у пациента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коронавирусной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инфекции, или подозрения на нее, заключительный клинический, патологоанатомический и судебно-медицинский диагнозы должны быть сформулированы в соответствии с правилами МКБ-10.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статистике заболеваемости в конце эпизода оказания медицинской помощи из нескольких имеющихся у пациента заболеваний при прочих равных условиях должно быть выбрано только одно заболевание в качестве основного, на долю которого пришлась наибольшая часть использованных ресурсов (том 2, стр. 107).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Кодирование статистической информации при наличии подозрения или установленного диагноза COVID-19 осуществляется в соответствии с нижеследующим порядком: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U07.1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Коронавирусная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инфекция COVID-19, вирус идентифицирован (подтвержден лабораторным тестированием независимо от тяжести клинических признаков или симптомов)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U07.2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Коронавирусная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инфекция COVID-19, вирус не идентифицирован (COVID-19 диагностируется клинически или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эпидемиологически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но лабораторные исследования неубедительны или недоступны)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Z03.8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Наблюдение при подозрении на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коронавирусную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инфекцию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Z22.8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Носительство возбудителя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коронавирусной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инфекции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Z20.8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Контакт с больным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коронавирусной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инфекцией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Z11.5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Скрининговое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обследование с целью выявления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коронавирусной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инфекции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В34.2 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Коронавирусная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инфекция неуточненная (кроме COVID-19)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В33.8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Коронавирусная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инфекция уточненная (кроме COVID-19)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Z29.0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Изоляция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U08.9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В личном анамнезе COVID-19 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U09.9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Состояние после COVID-19 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U11.9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Необходимость иммунизации против COVID-19 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U12.9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Вакцина против COVID-19, вызвавшая неблагоприятную реакцию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 наличии пневмонии, вызванной COVID-19, рубрики </a:t>
            </a: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J12-J18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используются в качестве дополнительных кодов. При летальных исходах рубрики XXI класса  </a:t>
            </a: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(Z00-Z99)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МКБ-10 не используются.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Первичная медицинская документация (Талон пациента, получающего медицинскую помощь в амбулаторных условиях – форма № 025-1/у; Статистическая карта выбывшего из стационара – форма № 066/у) заполняется в установленном порядке. Дополнительные коды проставляются ручным способом в правом верхнем углу.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Бабушкина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все направления выдаются в электронном виде, как "в углу" поставить код </a:t>
            </a: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J12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55292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246424"/>
            <a:ext cx="10515600" cy="2893313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Евгения Габдуллина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предполагается внести изменения в форму №12 для включения класса U в общую итоговую сумму?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№12 класс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 в 2020 году, строка 21.0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COVID – 19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Бабушкина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U11,9 необходимость иммунизации должна войти в т 1100, 2100. 3100, 4100 или в т 1000, 2000, 3000, 4000?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Иммунизация от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COVID – 19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входит в таблицы 3100 и 4100.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Иммунизация детей и подростков не проводится.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6001789"/>
            <a:ext cx="10515600" cy="17517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42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6727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46727"/>
            <a:ext cx="10515600" cy="2453302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  <a:t>2. Дети первых трех лет жизни</a:t>
            </a:r>
            <a:b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  <a:t>таблица 1600</a:t>
            </a:r>
            <a:r>
              <a:rPr lang="ru-RU" sz="1800" dirty="0">
                <a:solidFill>
                  <a:srgbClr val="002060"/>
                </a:solidFill>
                <a:latin typeface="Tahoma"/>
                <a:ea typeface="-윤고딕140" pitchFamily="18" charset="-127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800029"/>
            <a:ext cx="10515600" cy="337693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ea typeface="-윤고딕140" pitchFamily="18" charset="-127"/>
              </a:rPr>
              <a:t>Дети первого года жизни</a:t>
            </a:r>
            <a:br>
              <a:rPr lang="ru-RU" b="1" dirty="0">
                <a:solidFill>
                  <a:srgbClr val="002060"/>
                </a:solidFill>
                <a:ea typeface="-윤고딕140" pitchFamily="18" charset="-127"/>
              </a:rPr>
            </a:br>
            <a:r>
              <a:rPr lang="ru-RU" b="1" dirty="0">
                <a:solidFill>
                  <a:srgbClr val="002060"/>
                </a:solidFill>
                <a:ea typeface="-윤고딕140" pitchFamily="18" charset="-127"/>
              </a:rPr>
              <a:t>Факторы, влияющие на состояние здоровья населения </a:t>
            </a:r>
            <a:br>
              <a:rPr lang="ru-RU" b="1" dirty="0">
                <a:solidFill>
                  <a:srgbClr val="002060"/>
                </a:solidFill>
                <a:ea typeface="-윤고딕140" pitchFamily="18" charset="-127"/>
              </a:rPr>
            </a:br>
            <a:r>
              <a:rPr lang="ru-RU" b="1" dirty="0">
                <a:solidFill>
                  <a:srgbClr val="002060"/>
                </a:solidFill>
                <a:ea typeface="-윤고딕140" pitchFamily="18" charset="-127"/>
              </a:rPr>
              <a:t>и обращения в медицинские организации </a:t>
            </a:r>
            <a:br>
              <a:rPr lang="ru-RU" b="1" dirty="0">
                <a:solidFill>
                  <a:srgbClr val="002060"/>
                </a:solidFill>
                <a:ea typeface="-윤고딕140" pitchFamily="18" charset="-127"/>
              </a:rPr>
            </a:br>
            <a:r>
              <a:rPr lang="ru-RU" b="1" dirty="0">
                <a:solidFill>
                  <a:srgbClr val="002060"/>
                </a:solidFill>
                <a:ea typeface="-윤고딕140" pitchFamily="18" charset="-127"/>
              </a:rPr>
              <a:t>(с профилактической и иной целью)</a:t>
            </a:r>
            <a:br>
              <a:rPr lang="ru-RU" b="1" dirty="0">
                <a:solidFill>
                  <a:srgbClr val="002060"/>
                </a:solidFill>
                <a:ea typeface="-윤고딕140" pitchFamily="18" charset="-127"/>
              </a:rPr>
            </a:br>
            <a:r>
              <a:rPr lang="ru-RU" b="1" dirty="0">
                <a:solidFill>
                  <a:srgbClr val="002060"/>
                </a:solidFill>
                <a:ea typeface="-윤고딕140" pitchFamily="18" charset="-127"/>
              </a:rPr>
              <a:t/>
            </a:r>
            <a:br>
              <a:rPr lang="ru-RU" b="1" dirty="0">
                <a:solidFill>
                  <a:srgbClr val="002060"/>
                </a:solidFill>
                <a:ea typeface="-윤고딕140" pitchFamily="18" charset="-127"/>
              </a:rPr>
            </a:br>
            <a:r>
              <a:rPr lang="ru-RU" b="1" dirty="0">
                <a:solidFill>
                  <a:srgbClr val="C00000"/>
                </a:solidFill>
                <a:ea typeface="-윤고딕140" pitchFamily="18" charset="-127"/>
              </a:rPr>
              <a:t>Таблица заполняется по обращениям детей первого года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49870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Поступил в стационар с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После отрицательного ПЦР-теста переведен на долечивание в АПУ;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АПУ лечит с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Выздоровление с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этом выздоровления с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нет (там был перевод на амбулаторное лечение).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Итог –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QR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-код пациенту не доступен.</a:t>
            </a:r>
          </a:p>
          <a:p>
            <a:pPr marL="0" indent="0">
              <a:buNone/>
            </a:pPr>
            <a:endParaRPr lang="ru-RU" sz="1800" dirty="0"/>
          </a:p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Грубая ошибка ведения больного</a:t>
            </a:r>
          </a:p>
        </p:txBody>
      </p:sp>
    </p:spTree>
    <p:extLst>
      <p:ext uri="{BB962C8B-B14F-4D97-AF65-F5344CB8AC3E}">
        <p14:creationId xmlns:p14="http://schemas.microsoft.com/office/powerpoint/2010/main" val="307505884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92814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Поступил в стационар с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После отрицательного ПЦР-теста переведен на долечивание в АПУ;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АПУ лечит с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Выздоровление с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07, при этом выздоровления с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Итог –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QR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-код пациенту доступен.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9885939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912550"/>
            <a:ext cx="10515600" cy="2493195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Бабушкина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любые стат. талоны идут в посещения. если человек умер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дому, диагноза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рОНМК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например, выставит СМЭ через несколько дней. Получится,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пациент "пришел" в поликлинику после смерти?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образом зарегистрировать заболевание у умершего, который не обращался в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поликлинику?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 Министерства здравоохранения Российской Федерации: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- от 26 апреля 2011 г. № 14-9/10/2-4150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- от 14 марта 2013 г. № 13-7/10/2-1691</a:t>
            </a:r>
            <a:r>
              <a:rPr lang="ru-RU" dirty="0"/>
              <a:t/>
            </a:r>
            <a:br>
              <a:rPr lang="ru-RU" dirty="0"/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6001789"/>
            <a:ext cx="10515600" cy="17517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120065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3086987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ПРОЕКТ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«Развитие системы оказания первичной медико-санитарной помощи»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 12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Доля впервые в жизни установленных неинфекционных заболеваний,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выявленных при проведении диспансеризации и профилактическом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медицинском осмотре у взрослого населения, от общего числа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неинфекционных заболеваний с впервые установленным диагнозом, %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обеспечение охвата всех граждан профилактическими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медицинскими осмотрами не реже одного раза в год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2060719"/>
          </a:xfrm>
        </p:spPr>
        <p:txBody>
          <a:bodyPr>
            <a:normAutofit fontScale="92500" lnSpcReduction="10000"/>
          </a:bodyPr>
          <a:lstStyle/>
          <a:p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Бабушкина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по впервые выявленным заболеваниям убрали из Федерального проекта</a:t>
            </a:r>
          </a:p>
          <a:p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Показатели первичной заболеваемости убрали из Федеральных проектов, но не далеко, к каждому проекту приложено большое количество «дополнительных» показателей, в </a:t>
            </a:r>
            <a:r>
              <a:rPr lang="ru-RU" sz="21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2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первичная заболеваемость.</a:t>
            </a:r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1476089625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4815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43799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«Борьба с сердечно-сосудистыми заболеваниями»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14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Больничная летальность от инфаркта миокарда, %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населения от инфаркта миокарда.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числа рентген-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эндоваскулярных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вмешательств в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лечебных целях, к общему числу выбывших больных, перенесших ОКС, %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населения от острого коронарного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синдрома.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рентген-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эндоваскулярных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вмешательств в лечебных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целях, проведенных больным с ОКС, тысяч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населения от острого коронарного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синдрома.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sz="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flipV="1">
            <a:off x="831850" y="6089650"/>
            <a:ext cx="10515600" cy="47740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075124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46445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«Борьба с онкологическими заболеваниями»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7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злокачественных новообразований, выявленных на ранних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стадиях (I-II стадии), %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от новообразований, в том числе от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злокачественных новообразований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Удельный вес больных со злокачественными новообразованиями,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состоящих на учете 5 лет и более, %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от новообразований, в том числе от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злокачественных новообразований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Одногодичная летальность больных со злокачественными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новообразованиями, (умерли в течение первого года с момента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 диагноза из числа больных, впервые взятых на учет в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предыдущем году), %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от новообразований, в том числе от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злокачественных новообразований </a:t>
            </a:r>
            <a:r>
              <a:rPr lang="ru-RU" dirty="0"/>
              <a:t/>
            </a:r>
            <a:br>
              <a:rPr lang="ru-RU" dirty="0"/>
            </a:br>
            <a:endParaRPr lang="ru-RU" sz="9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312451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913187"/>
            <a:ext cx="10515600" cy="2852737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детского здравоохранения, включая создание современной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инфраструктуры оказания медицинской помощи детям»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32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преждевременных родов 22-37 недель в перинатальных центрах, (%)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младенческой смертности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12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взятых под диспансерное наблюдение детей в возрасте 0-17 лет с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жизни установленным диагнозом болезни костно-мышечной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и соединительной ткани, %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повышение доступности и качества медицинской помощи детям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этапах ее оказания, а также профилактики детской заболеваемости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взятых под диспансерное наблюдение детей в возрасте 0-17 лет с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жизни установленным диагнозом болезни глаза и его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придаточного аппарата, %.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повышение доступности и качества медицинской помощи детям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этапах ее оказания, а также профилактики детской заболеваемости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33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3892899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взятых под диспансерное наблюдение детей в возрасте 0-17 лет с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жизни установленным диагнозом болезни органов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пищеварения, %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повышения доступности и качества медицинской помощи детям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этапах ее оказания, а также профилактики детской заболеваемости.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взятых под диспансерное наблюдение детей в возрасте 0-17 лет с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жизни установленным диагнозом болезни системы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кровообращения, %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повышения доступности и качества медицинской помощи детям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этапах ее оказания, а также профилактики детской заболеваемости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взятых под диспансерное наблюдение детей в возрасте 0-17 лет с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жизни установленным диагнозом болезни эндокринной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системы, расстройств питания и нарушения обмена веществ, %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повышение доступности и качества медицинской помощи детям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этапах ее оказания, а также профилактики детской заболеваемости</a:t>
            </a:r>
            <a:endParaRPr lang="ru-RU" sz="18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32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5125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120462" y="1825625"/>
            <a:ext cx="10233338" cy="4351338"/>
          </a:xfrm>
        </p:spPr>
        <p:txBody>
          <a:bodyPr/>
          <a:lstStyle/>
          <a:p>
            <a:pPr marL="0" indent="0">
              <a:buNone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</a:rPr>
              <a:t>       В отчет</a:t>
            </a:r>
            <a:r>
              <a:rPr lang="en-US" altLang="ru-RU" sz="1800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</a:rPr>
              <a:t>по форме 12 включаются  сведения об общем числе зарегистрированных в данном  учреждении  у пациентов  заболеваний и о больных с заболеваниями, по поводу которых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осущест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</a:rPr>
              <a:t>-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вляется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</a:rPr>
              <a:t> диспансеризация.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504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форму  включают один  раз в  год сведения об основном, фоновом,  конкурирующем  и </a:t>
            </a:r>
            <a:r>
              <a:rPr lang="ru-RU" sz="180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сопут-ствующем</a:t>
            </a: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заболеваниях.</a:t>
            </a: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itchFamily="2" charset="2"/>
              <a:buChar char="n"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об осложнениях  основного  и других заболеваний в форму не включают.</a:t>
            </a: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itchFamily="2" charset="2"/>
              <a:buChar char="n"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Пациенты, имеющие  два  и более  заболевания, показываются по соответствующим строкам по  числу  выявленных  и  зарегистрированных заболеваний.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206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algn="ctr" latinLnBrk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latinLnBrk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latinLnBrk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latinLnBrk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заполняется на основании первичной учетной </a:t>
            </a:r>
          </a:p>
          <a:p>
            <a:pPr marL="342900" algn="ctr" latinLnBrk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медицинской документации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2644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не включают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заболеваниях с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кодами по МКБ-10, </a:t>
            </a:r>
            <a:b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отмеченных  звездочкой (*)</a:t>
            </a: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187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не включают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подозрении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заболевание</a:t>
            </a:r>
          </a:p>
        </p:txBody>
      </p:sp>
    </p:spTree>
    <p:extLst>
      <p:ext uri="{BB962C8B-B14F-4D97-AF65-F5344CB8AC3E}">
        <p14:creationId xmlns:p14="http://schemas.microsoft.com/office/powerpoint/2010/main" val="1792892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2400" u="sng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2400" u="sng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собирается в двух разрезах:</a:t>
            </a:r>
          </a:p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24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00 – заболеваемость всего населения субъекта РФ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01 – заболеваемость сельского населения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субъекта РФ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421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alt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контроля после</a:t>
            </a:r>
          </a:p>
          <a:p>
            <a:pPr marL="0" indent="0" algn="ctr"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заполнения формы</a:t>
            </a:r>
            <a:b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внутриформенного</a:t>
            </a: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межформенного</a:t>
            </a: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межгодового)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018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ct val="20000"/>
              </a:spcBef>
              <a:buNone/>
            </a:pP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Часто встречающиеся ошибки при заполнении формы №12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219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186950"/>
          </a:xfrm>
        </p:spPr>
        <p:txBody>
          <a:bodyPr/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Форма федерального статистического наблюдения  № 12  «Сведения  о числе заболеваний, 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зарегист-рированных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у  пациентов, проживающих  в  районе обслуживания  медицинской организации»,  состав-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ляется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всеми  медицинскими  организациями,  входящие  в  номенклатуру   медицинских  организаций, оказывающие  медицинскую помощь  в амбулаторных  условиях (приказ Минздрава  России  от 6 августа  2013 г.  № 529н «Об утверждении номенклатуры медицинских организаций», в соответствии с приказом от 21  июля  2016 года  № 355  «Об  утверждении  статистического   инструментария  для  организации  Министерством здравоохранения Российской Федерации федерального  статистического  наблюдения  в  сфере  охраны  здоровья»  Федеральной службы государственной статистики.</a:t>
            </a:r>
          </a:p>
        </p:txBody>
      </p:sp>
    </p:spTree>
    <p:extLst>
      <p:ext uri="{BB962C8B-B14F-4D97-AF65-F5344CB8AC3E}">
        <p14:creationId xmlns:p14="http://schemas.microsoft.com/office/powerpoint/2010/main" val="2593500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504682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Ошибки, выявленные при контроле по «горизонтали»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79318" y="1825625"/>
          <a:ext cx="9085009" cy="4543125"/>
        </p:xfrm>
        <a:graphic>
          <a:graphicData uri="http://schemas.openxmlformats.org/drawingml/2006/table">
            <a:tbl>
              <a:tblPr/>
              <a:tblGrid>
                <a:gridCol w="2714974">
                  <a:extLst>
                    <a:ext uri="{9D8B030D-6E8A-4147-A177-3AD203B41FA5}">
                      <a16:colId xmlns:a16="http://schemas.microsoft.com/office/drawing/2014/main" xmlns="" val="1343490107"/>
                    </a:ext>
                  </a:extLst>
                </a:gridCol>
                <a:gridCol w="538071">
                  <a:extLst>
                    <a:ext uri="{9D8B030D-6E8A-4147-A177-3AD203B41FA5}">
                      <a16:colId xmlns:a16="http://schemas.microsoft.com/office/drawing/2014/main" xmlns="" val="2429139251"/>
                    </a:ext>
                  </a:extLst>
                </a:gridCol>
                <a:gridCol w="778784">
                  <a:extLst>
                    <a:ext uri="{9D8B030D-6E8A-4147-A177-3AD203B41FA5}">
                      <a16:colId xmlns:a16="http://schemas.microsoft.com/office/drawing/2014/main" xmlns="" val="2701160707"/>
                    </a:ext>
                  </a:extLst>
                </a:gridCol>
                <a:gridCol w="605792">
                  <a:extLst>
                    <a:ext uri="{9D8B030D-6E8A-4147-A177-3AD203B41FA5}">
                      <a16:colId xmlns:a16="http://schemas.microsoft.com/office/drawing/2014/main" xmlns="" val="1786040846"/>
                    </a:ext>
                  </a:extLst>
                </a:gridCol>
                <a:gridCol w="691979">
                  <a:extLst>
                    <a:ext uri="{9D8B030D-6E8A-4147-A177-3AD203B41FA5}">
                      <a16:colId xmlns:a16="http://schemas.microsoft.com/office/drawing/2014/main" xmlns="" val="1323122084"/>
                    </a:ext>
                  </a:extLst>
                </a:gridCol>
                <a:gridCol w="606404">
                  <a:extLst>
                    <a:ext uri="{9D8B030D-6E8A-4147-A177-3AD203B41FA5}">
                      <a16:colId xmlns:a16="http://schemas.microsoft.com/office/drawing/2014/main" xmlns="" val="2666349698"/>
                    </a:ext>
                  </a:extLst>
                </a:gridCol>
                <a:gridCol w="605792">
                  <a:extLst>
                    <a:ext uri="{9D8B030D-6E8A-4147-A177-3AD203B41FA5}">
                      <a16:colId xmlns:a16="http://schemas.microsoft.com/office/drawing/2014/main" xmlns="" val="3936546459"/>
                    </a:ext>
                  </a:extLst>
                </a:gridCol>
                <a:gridCol w="691979">
                  <a:extLst>
                    <a:ext uri="{9D8B030D-6E8A-4147-A177-3AD203B41FA5}">
                      <a16:colId xmlns:a16="http://schemas.microsoft.com/office/drawing/2014/main" xmlns="" val="1256613518"/>
                    </a:ext>
                  </a:extLst>
                </a:gridCol>
                <a:gridCol w="691979">
                  <a:extLst>
                    <a:ext uri="{9D8B030D-6E8A-4147-A177-3AD203B41FA5}">
                      <a16:colId xmlns:a16="http://schemas.microsoft.com/office/drawing/2014/main" xmlns="" val="2215409876"/>
                    </a:ext>
                  </a:extLst>
                </a:gridCol>
                <a:gridCol w="519603">
                  <a:extLst>
                    <a:ext uri="{9D8B030D-6E8A-4147-A177-3AD203B41FA5}">
                      <a16:colId xmlns:a16="http://schemas.microsoft.com/office/drawing/2014/main" xmlns="" val="536193420"/>
                    </a:ext>
                  </a:extLst>
                </a:gridCol>
                <a:gridCol w="639652">
                  <a:extLst>
                    <a:ext uri="{9D8B030D-6E8A-4147-A177-3AD203B41FA5}">
                      <a16:colId xmlns:a16="http://schemas.microsoft.com/office/drawing/2014/main" xmlns="" val="1063111760"/>
                    </a:ext>
                  </a:extLst>
                </a:gridCol>
              </a:tblGrid>
              <a:tr h="244692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91962107"/>
                  </a:ext>
                </a:extLst>
              </a:tr>
              <a:tr h="734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70050414"/>
                  </a:ext>
                </a:extLst>
              </a:tr>
              <a:tr h="22978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диспансер-ное наблю-дение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диспансеризации определенных 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47626537"/>
                  </a:ext>
                </a:extLst>
              </a:tr>
              <a:tr h="253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49228705"/>
                  </a:ext>
                </a:extLst>
              </a:tr>
              <a:tr h="253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7546154"/>
                  </a:ext>
                </a:extLst>
              </a:tr>
              <a:tr h="506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отдельные нарушения, вовлекающие иммунный механизм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80-</a:t>
                      </a:r>
                      <a:r>
                        <a:rPr lang="en-US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33123420"/>
                  </a:ext>
                </a:extLst>
              </a:tr>
              <a:tr h="253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92795683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 rot="10800000" flipV="1">
            <a:off x="2301765" y="720576"/>
            <a:ext cx="8213835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не выполняется контроль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гр.4-гр.8≥гр.9-гр.10 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33684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869" y="267594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    </a:t>
            </a:r>
            <a:r>
              <a:rPr lang="ru-RU" sz="2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Ошибки, выявленные при контроле по «вертикали»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344056" y="2214391"/>
          <a:ext cx="9606712" cy="4329622"/>
        </p:xfrm>
        <a:graphic>
          <a:graphicData uri="http://schemas.openxmlformats.org/drawingml/2006/table">
            <a:tbl>
              <a:tblPr/>
              <a:tblGrid>
                <a:gridCol w="2870879">
                  <a:extLst>
                    <a:ext uri="{9D8B030D-6E8A-4147-A177-3AD203B41FA5}">
                      <a16:colId xmlns:a16="http://schemas.microsoft.com/office/drawing/2014/main" xmlns="" val="4280216898"/>
                    </a:ext>
                  </a:extLst>
                </a:gridCol>
                <a:gridCol w="568970">
                  <a:extLst>
                    <a:ext uri="{9D8B030D-6E8A-4147-A177-3AD203B41FA5}">
                      <a16:colId xmlns:a16="http://schemas.microsoft.com/office/drawing/2014/main" xmlns="" val="2429976511"/>
                    </a:ext>
                  </a:extLst>
                </a:gridCol>
                <a:gridCol w="823505">
                  <a:extLst>
                    <a:ext uri="{9D8B030D-6E8A-4147-A177-3AD203B41FA5}">
                      <a16:colId xmlns:a16="http://schemas.microsoft.com/office/drawing/2014/main" xmlns="" val="3352862549"/>
                    </a:ext>
                  </a:extLst>
                </a:gridCol>
                <a:gridCol w="640579">
                  <a:extLst>
                    <a:ext uri="{9D8B030D-6E8A-4147-A177-3AD203B41FA5}">
                      <a16:colId xmlns:a16="http://schemas.microsoft.com/office/drawing/2014/main" xmlns="" val="1939104000"/>
                    </a:ext>
                  </a:extLst>
                </a:gridCol>
                <a:gridCol w="731717">
                  <a:extLst>
                    <a:ext uri="{9D8B030D-6E8A-4147-A177-3AD203B41FA5}">
                      <a16:colId xmlns:a16="http://schemas.microsoft.com/office/drawing/2014/main" xmlns="" val="75217564"/>
                    </a:ext>
                  </a:extLst>
                </a:gridCol>
                <a:gridCol w="641227">
                  <a:extLst>
                    <a:ext uri="{9D8B030D-6E8A-4147-A177-3AD203B41FA5}">
                      <a16:colId xmlns:a16="http://schemas.microsoft.com/office/drawing/2014/main" xmlns="" val="1254617011"/>
                    </a:ext>
                  </a:extLst>
                </a:gridCol>
                <a:gridCol w="640579">
                  <a:extLst>
                    <a:ext uri="{9D8B030D-6E8A-4147-A177-3AD203B41FA5}">
                      <a16:colId xmlns:a16="http://schemas.microsoft.com/office/drawing/2014/main" xmlns="" val="2133463383"/>
                    </a:ext>
                  </a:extLst>
                </a:gridCol>
                <a:gridCol w="731717">
                  <a:extLst>
                    <a:ext uri="{9D8B030D-6E8A-4147-A177-3AD203B41FA5}">
                      <a16:colId xmlns:a16="http://schemas.microsoft.com/office/drawing/2014/main" xmlns="" val="2560870912"/>
                    </a:ext>
                  </a:extLst>
                </a:gridCol>
                <a:gridCol w="731717">
                  <a:extLst>
                    <a:ext uri="{9D8B030D-6E8A-4147-A177-3AD203B41FA5}">
                      <a16:colId xmlns:a16="http://schemas.microsoft.com/office/drawing/2014/main" xmlns="" val="438830657"/>
                    </a:ext>
                  </a:extLst>
                </a:gridCol>
                <a:gridCol w="549438">
                  <a:extLst>
                    <a:ext uri="{9D8B030D-6E8A-4147-A177-3AD203B41FA5}">
                      <a16:colId xmlns:a16="http://schemas.microsoft.com/office/drawing/2014/main" xmlns="" val="1814973722"/>
                    </a:ext>
                  </a:extLst>
                </a:gridCol>
                <a:gridCol w="676384">
                  <a:extLst>
                    <a:ext uri="{9D8B030D-6E8A-4147-A177-3AD203B41FA5}">
                      <a16:colId xmlns:a16="http://schemas.microsoft.com/office/drawing/2014/main" xmlns="" val="882954089"/>
                    </a:ext>
                  </a:extLst>
                </a:gridCol>
              </a:tblGrid>
              <a:tr h="163772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7850210"/>
                  </a:ext>
                </a:extLst>
              </a:tr>
              <a:tr h="606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809819"/>
                  </a:ext>
                </a:extLst>
              </a:tr>
              <a:tr h="1803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диспансеризации определенных 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04342275"/>
                  </a:ext>
                </a:extLst>
              </a:tr>
              <a:tr h="2091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30244953"/>
                  </a:ext>
                </a:extLst>
              </a:tr>
              <a:tr h="208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37637594"/>
                  </a:ext>
                </a:extLst>
              </a:tr>
              <a:tr h="5217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том числе:</a:t>
                      </a:r>
                      <a:b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некоторые инфекционные и паразитарные болезни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2.0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А00-В99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9 320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9 311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2 620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2 620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1 591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7 720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49535430"/>
                  </a:ext>
                </a:extLst>
              </a:tr>
              <a:tr h="208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них: кишечные инфекции</a:t>
                      </a: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А00-А09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40690838"/>
                  </a:ext>
                </a:extLst>
              </a:tr>
              <a:tr h="208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менингококковая инфекция</a:t>
                      </a: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А39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66568387"/>
                  </a:ext>
                </a:extLst>
              </a:tr>
              <a:tr h="1687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вирусный гепатит</a:t>
                      </a: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В15-В19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982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835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93214578"/>
                  </a:ext>
                </a:extLst>
              </a:tr>
              <a:tr h="2091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Прочие по стр. 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7739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8250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1853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2241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1337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6913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2827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4901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5756" y="2148289"/>
          <a:ext cx="10092291" cy="4535299"/>
        </p:xfrm>
        <a:graphic>
          <a:graphicData uri="http://schemas.openxmlformats.org/drawingml/2006/table">
            <a:tbl>
              <a:tblPr/>
              <a:tblGrid>
                <a:gridCol w="3015994">
                  <a:extLst>
                    <a:ext uri="{9D8B030D-6E8A-4147-A177-3AD203B41FA5}">
                      <a16:colId xmlns:a16="http://schemas.microsoft.com/office/drawing/2014/main" xmlns="" val="1666560919"/>
                    </a:ext>
                  </a:extLst>
                </a:gridCol>
                <a:gridCol w="597729">
                  <a:extLst>
                    <a:ext uri="{9D8B030D-6E8A-4147-A177-3AD203B41FA5}">
                      <a16:colId xmlns:a16="http://schemas.microsoft.com/office/drawing/2014/main" xmlns="" val="3991276927"/>
                    </a:ext>
                  </a:extLst>
                </a:gridCol>
                <a:gridCol w="865131">
                  <a:extLst>
                    <a:ext uri="{9D8B030D-6E8A-4147-A177-3AD203B41FA5}">
                      <a16:colId xmlns:a16="http://schemas.microsoft.com/office/drawing/2014/main" xmlns="" val="345383923"/>
                    </a:ext>
                  </a:extLst>
                </a:gridCol>
                <a:gridCol w="672957">
                  <a:extLst>
                    <a:ext uri="{9D8B030D-6E8A-4147-A177-3AD203B41FA5}">
                      <a16:colId xmlns:a16="http://schemas.microsoft.com/office/drawing/2014/main" xmlns="" val="1016613388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xmlns="" val="786105273"/>
                    </a:ext>
                  </a:extLst>
                </a:gridCol>
                <a:gridCol w="673638">
                  <a:extLst>
                    <a:ext uri="{9D8B030D-6E8A-4147-A177-3AD203B41FA5}">
                      <a16:colId xmlns:a16="http://schemas.microsoft.com/office/drawing/2014/main" xmlns="" val="2461560388"/>
                    </a:ext>
                  </a:extLst>
                </a:gridCol>
                <a:gridCol w="672957">
                  <a:extLst>
                    <a:ext uri="{9D8B030D-6E8A-4147-A177-3AD203B41FA5}">
                      <a16:colId xmlns:a16="http://schemas.microsoft.com/office/drawing/2014/main" xmlns="" val="356784580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xmlns="" val="2498821289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xmlns="" val="2983822430"/>
                    </a:ext>
                  </a:extLst>
                </a:gridCol>
                <a:gridCol w="577210">
                  <a:extLst>
                    <a:ext uri="{9D8B030D-6E8A-4147-A177-3AD203B41FA5}">
                      <a16:colId xmlns:a16="http://schemas.microsoft.com/office/drawing/2014/main" xmlns="" val="2951442289"/>
                    </a:ext>
                  </a:extLst>
                </a:gridCol>
                <a:gridCol w="710572">
                  <a:extLst>
                    <a:ext uri="{9D8B030D-6E8A-4147-A177-3AD203B41FA5}">
                      <a16:colId xmlns:a16="http://schemas.microsoft.com/office/drawing/2014/main" xmlns="" val="1783072870"/>
                    </a:ext>
                  </a:extLst>
                </a:gridCol>
              </a:tblGrid>
              <a:tr h="32045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21697838"/>
                  </a:ext>
                </a:extLst>
              </a:tr>
              <a:tr h="5249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586227"/>
                  </a:ext>
                </a:extLst>
              </a:tr>
              <a:tr h="19249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диспансеризации определенных 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385868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09416524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85070531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 3000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3050978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258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70244701"/>
                  </a:ext>
                </a:extLst>
              </a:tr>
              <a:tr h="3499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</a:t>
                      </a:r>
                      <a:r>
                        <a:rPr lang="en-US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 </a:t>
                      </a: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4727294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72398817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 4000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38183107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91338012"/>
                  </a:ext>
                </a:extLst>
              </a:tr>
              <a:tr h="3499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</a:t>
                      </a:r>
                      <a:r>
                        <a:rPr lang="en-US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 </a:t>
                      </a: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16596126"/>
                  </a:ext>
                </a:extLst>
              </a:tr>
            </a:tbl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0" y="152400"/>
            <a:ext cx="11353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Внутриформенный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контроль между 3000 и 4000 табл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ицами </a:t>
            </a:r>
          </a:p>
        </p:txBody>
      </p:sp>
    </p:spTree>
    <p:extLst>
      <p:ext uri="{BB962C8B-B14F-4D97-AF65-F5344CB8AC3E}">
        <p14:creationId xmlns:p14="http://schemas.microsoft.com/office/powerpoint/2010/main" val="3316686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5756" y="2093204"/>
          <a:ext cx="10092291" cy="4616945"/>
        </p:xfrm>
        <a:graphic>
          <a:graphicData uri="http://schemas.openxmlformats.org/drawingml/2006/table">
            <a:tbl>
              <a:tblPr/>
              <a:tblGrid>
                <a:gridCol w="3015994">
                  <a:extLst>
                    <a:ext uri="{9D8B030D-6E8A-4147-A177-3AD203B41FA5}">
                      <a16:colId xmlns:a16="http://schemas.microsoft.com/office/drawing/2014/main" xmlns="" val="1666560919"/>
                    </a:ext>
                  </a:extLst>
                </a:gridCol>
                <a:gridCol w="597729">
                  <a:extLst>
                    <a:ext uri="{9D8B030D-6E8A-4147-A177-3AD203B41FA5}">
                      <a16:colId xmlns:a16="http://schemas.microsoft.com/office/drawing/2014/main" xmlns="" val="3991276927"/>
                    </a:ext>
                  </a:extLst>
                </a:gridCol>
                <a:gridCol w="865131">
                  <a:extLst>
                    <a:ext uri="{9D8B030D-6E8A-4147-A177-3AD203B41FA5}">
                      <a16:colId xmlns:a16="http://schemas.microsoft.com/office/drawing/2014/main" xmlns="" val="345383923"/>
                    </a:ext>
                  </a:extLst>
                </a:gridCol>
                <a:gridCol w="672957">
                  <a:extLst>
                    <a:ext uri="{9D8B030D-6E8A-4147-A177-3AD203B41FA5}">
                      <a16:colId xmlns:a16="http://schemas.microsoft.com/office/drawing/2014/main" xmlns="" val="1016613388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xmlns="" val="786105273"/>
                    </a:ext>
                  </a:extLst>
                </a:gridCol>
                <a:gridCol w="673638">
                  <a:extLst>
                    <a:ext uri="{9D8B030D-6E8A-4147-A177-3AD203B41FA5}">
                      <a16:colId xmlns:a16="http://schemas.microsoft.com/office/drawing/2014/main" xmlns="" val="2461560388"/>
                    </a:ext>
                  </a:extLst>
                </a:gridCol>
                <a:gridCol w="672957">
                  <a:extLst>
                    <a:ext uri="{9D8B030D-6E8A-4147-A177-3AD203B41FA5}">
                      <a16:colId xmlns:a16="http://schemas.microsoft.com/office/drawing/2014/main" xmlns="" val="356784580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xmlns="" val="2498821289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xmlns="" val="2983822430"/>
                    </a:ext>
                  </a:extLst>
                </a:gridCol>
                <a:gridCol w="577210">
                  <a:extLst>
                    <a:ext uri="{9D8B030D-6E8A-4147-A177-3AD203B41FA5}">
                      <a16:colId xmlns:a16="http://schemas.microsoft.com/office/drawing/2014/main" xmlns="" val="2951442289"/>
                    </a:ext>
                  </a:extLst>
                </a:gridCol>
                <a:gridCol w="710572">
                  <a:extLst>
                    <a:ext uri="{9D8B030D-6E8A-4147-A177-3AD203B41FA5}">
                      <a16:colId xmlns:a16="http://schemas.microsoft.com/office/drawing/2014/main" xmlns="" val="1783072870"/>
                    </a:ext>
                  </a:extLst>
                </a:gridCol>
              </a:tblGrid>
              <a:tr h="87129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21697838"/>
                  </a:ext>
                </a:extLst>
              </a:tr>
              <a:tr h="5249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586227"/>
                  </a:ext>
                </a:extLst>
              </a:tr>
              <a:tr h="19249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диспансеризации определенных 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385868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09416524"/>
                  </a:ext>
                </a:extLst>
              </a:tr>
              <a:tr h="2393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85070531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Разрез</a:t>
                      </a:r>
                      <a:r>
                        <a:rPr lang="ru-RU" sz="1000" baseline="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3050978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70244701"/>
                  </a:ext>
                </a:extLst>
              </a:tr>
              <a:tr h="3499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4727294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72398817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Разрез 01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38183107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91338012"/>
                  </a:ext>
                </a:extLst>
              </a:tr>
              <a:tr h="3499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16596126"/>
                  </a:ext>
                </a:extLst>
              </a:tr>
            </a:tbl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0" y="152400"/>
            <a:ext cx="11353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Межформенный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контроль, разрез 00 и 01 </a:t>
            </a:r>
          </a:p>
        </p:txBody>
      </p:sp>
    </p:spTree>
    <p:extLst>
      <p:ext uri="{BB962C8B-B14F-4D97-AF65-F5344CB8AC3E}">
        <p14:creationId xmlns:p14="http://schemas.microsoft.com/office/powerpoint/2010/main" val="684659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71299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Ошибки ввода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(1000)</a:t>
            </a:r>
            <a:endParaRPr lang="ru-RU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067843"/>
              </p:ext>
            </p:extLst>
          </p:nvPr>
        </p:nvGraphicFramePr>
        <p:xfrm>
          <a:off x="1277956" y="2436233"/>
          <a:ext cx="9309256" cy="4077575"/>
        </p:xfrm>
        <a:graphic>
          <a:graphicData uri="http://schemas.openxmlformats.org/drawingml/2006/table">
            <a:tbl>
              <a:tblPr/>
              <a:tblGrid>
                <a:gridCol w="2512081">
                  <a:extLst>
                    <a:ext uri="{9D8B030D-6E8A-4147-A177-3AD203B41FA5}">
                      <a16:colId xmlns:a16="http://schemas.microsoft.com/office/drawing/2014/main" xmlns="" val="951663173"/>
                    </a:ext>
                  </a:extLst>
                </a:gridCol>
                <a:gridCol w="614547">
                  <a:extLst>
                    <a:ext uri="{9D8B030D-6E8A-4147-A177-3AD203B41FA5}">
                      <a16:colId xmlns:a16="http://schemas.microsoft.com/office/drawing/2014/main" xmlns="" val="3874212667"/>
                    </a:ext>
                  </a:extLst>
                </a:gridCol>
                <a:gridCol w="790484">
                  <a:extLst>
                    <a:ext uri="{9D8B030D-6E8A-4147-A177-3AD203B41FA5}">
                      <a16:colId xmlns:a16="http://schemas.microsoft.com/office/drawing/2014/main" xmlns="" val="1155319321"/>
                    </a:ext>
                  </a:extLst>
                </a:gridCol>
                <a:gridCol w="526576">
                  <a:extLst>
                    <a:ext uri="{9D8B030D-6E8A-4147-A177-3AD203B41FA5}">
                      <a16:colId xmlns:a16="http://schemas.microsoft.com/office/drawing/2014/main" xmlns="" val="3766735279"/>
                    </a:ext>
                  </a:extLst>
                </a:gridCol>
                <a:gridCol w="527196">
                  <a:extLst>
                    <a:ext uri="{9D8B030D-6E8A-4147-A177-3AD203B41FA5}">
                      <a16:colId xmlns:a16="http://schemas.microsoft.com/office/drawing/2014/main" xmlns="" val="47818936"/>
                    </a:ext>
                  </a:extLst>
                </a:gridCol>
                <a:gridCol w="615164">
                  <a:extLst>
                    <a:ext uri="{9D8B030D-6E8A-4147-A177-3AD203B41FA5}">
                      <a16:colId xmlns:a16="http://schemas.microsoft.com/office/drawing/2014/main" xmlns="" val="2555200083"/>
                    </a:ext>
                  </a:extLst>
                </a:gridCol>
                <a:gridCol w="615164">
                  <a:extLst>
                    <a:ext uri="{9D8B030D-6E8A-4147-A177-3AD203B41FA5}">
                      <a16:colId xmlns:a16="http://schemas.microsoft.com/office/drawing/2014/main" xmlns="" val="3292941872"/>
                    </a:ext>
                  </a:extLst>
                </a:gridCol>
                <a:gridCol w="614547">
                  <a:extLst>
                    <a:ext uri="{9D8B030D-6E8A-4147-A177-3AD203B41FA5}">
                      <a16:colId xmlns:a16="http://schemas.microsoft.com/office/drawing/2014/main" xmlns="" val="142494848"/>
                    </a:ext>
                  </a:extLst>
                </a:gridCol>
                <a:gridCol w="614547">
                  <a:extLst>
                    <a:ext uri="{9D8B030D-6E8A-4147-A177-3AD203B41FA5}">
                      <a16:colId xmlns:a16="http://schemas.microsoft.com/office/drawing/2014/main" xmlns="" val="1571524654"/>
                    </a:ext>
                  </a:extLst>
                </a:gridCol>
                <a:gridCol w="604634">
                  <a:extLst>
                    <a:ext uri="{9D8B030D-6E8A-4147-A177-3AD203B41FA5}">
                      <a16:colId xmlns:a16="http://schemas.microsoft.com/office/drawing/2014/main" xmlns="" val="2038006249"/>
                    </a:ext>
                  </a:extLst>
                </a:gridCol>
                <a:gridCol w="571182">
                  <a:extLst>
                    <a:ext uri="{9D8B030D-6E8A-4147-A177-3AD203B41FA5}">
                      <a16:colId xmlns:a16="http://schemas.microsoft.com/office/drawing/2014/main" xmlns="" val="4001836803"/>
                    </a:ext>
                  </a:extLst>
                </a:gridCol>
                <a:gridCol w="703134">
                  <a:extLst>
                    <a:ext uri="{9D8B030D-6E8A-4147-A177-3AD203B41FA5}">
                      <a16:colId xmlns:a16="http://schemas.microsoft.com/office/drawing/2014/main" xmlns="" val="1397427848"/>
                    </a:ext>
                  </a:extLst>
                </a:gridCol>
              </a:tblGrid>
              <a:tr h="208261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 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пересмотра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17771198"/>
                  </a:ext>
                </a:extLst>
              </a:tr>
              <a:tr h="10027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6296578"/>
                  </a:ext>
                </a:extLst>
              </a:tr>
              <a:tr h="16148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возрасте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возрасте 5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лет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69989285"/>
                  </a:ext>
                </a:extLst>
              </a:tr>
              <a:tr h="2515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47047740"/>
                  </a:ext>
                </a:extLst>
              </a:tr>
              <a:tr h="2485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 b="1" dirty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80004329"/>
                  </a:ext>
                </a:extLst>
              </a:tr>
              <a:tr h="5030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6360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беременность, роды и послеродовой период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16.0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6360"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O00-O99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32563443"/>
                  </a:ext>
                </a:extLst>
              </a:tr>
              <a:tr h="2485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82977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32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56766"/>
          </a:xfrm>
        </p:spPr>
        <p:txBody>
          <a:bodyPr/>
          <a:lstStyle/>
          <a:p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Наличие незаполненных таблиц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582065"/>
            <a:ext cx="10515600" cy="3594898"/>
          </a:xfrm>
          <a:noFill/>
        </p:spPr>
        <p:txBody>
          <a:bodyPr>
            <a:normAutofit/>
          </a:bodyPr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(3002)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Число физических лиц зарегистрированных пациентов – всего  1 __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из них с диагнозом, установленным впервые в жизни  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2 __ ,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состоит под диспансерным наблюдением на конец отчетного года (из гр. 15, стр. 1.0) 3 __</a:t>
            </a:r>
          </a:p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653312" y="3253324"/>
            <a:ext cx="429658" cy="43982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75413" y="4148160"/>
            <a:ext cx="407624" cy="46270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00820" y="5056743"/>
            <a:ext cx="396608" cy="40762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14962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2495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Наличие дробных чисел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758220"/>
              </p:ext>
            </p:extLst>
          </p:nvPr>
        </p:nvGraphicFramePr>
        <p:xfrm>
          <a:off x="1391796" y="2515462"/>
          <a:ext cx="9408407" cy="4009874"/>
        </p:xfrm>
        <a:graphic>
          <a:graphicData uri="http://schemas.openxmlformats.org/drawingml/2006/table">
            <a:tbl>
              <a:tblPr/>
              <a:tblGrid>
                <a:gridCol w="2811619">
                  <a:extLst>
                    <a:ext uri="{9D8B030D-6E8A-4147-A177-3AD203B41FA5}">
                      <a16:colId xmlns:a16="http://schemas.microsoft.com/office/drawing/2014/main" xmlns="" val="2392557811"/>
                    </a:ext>
                  </a:extLst>
                </a:gridCol>
                <a:gridCol w="557225">
                  <a:extLst>
                    <a:ext uri="{9D8B030D-6E8A-4147-A177-3AD203B41FA5}">
                      <a16:colId xmlns:a16="http://schemas.microsoft.com/office/drawing/2014/main" xmlns="" val="4259723017"/>
                    </a:ext>
                  </a:extLst>
                </a:gridCol>
                <a:gridCol w="806506">
                  <a:extLst>
                    <a:ext uri="{9D8B030D-6E8A-4147-A177-3AD203B41FA5}">
                      <a16:colId xmlns:a16="http://schemas.microsoft.com/office/drawing/2014/main" xmlns="" val="1603530646"/>
                    </a:ext>
                  </a:extLst>
                </a:gridCol>
                <a:gridCol w="627356">
                  <a:extLst>
                    <a:ext uri="{9D8B030D-6E8A-4147-A177-3AD203B41FA5}">
                      <a16:colId xmlns:a16="http://schemas.microsoft.com/office/drawing/2014/main" xmlns="" val="1551948856"/>
                    </a:ext>
                  </a:extLst>
                </a:gridCol>
                <a:gridCol w="716612">
                  <a:extLst>
                    <a:ext uri="{9D8B030D-6E8A-4147-A177-3AD203B41FA5}">
                      <a16:colId xmlns:a16="http://schemas.microsoft.com/office/drawing/2014/main" xmlns="" val="38007298"/>
                    </a:ext>
                  </a:extLst>
                </a:gridCol>
                <a:gridCol w="627990">
                  <a:extLst>
                    <a:ext uri="{9D8B030D-6E8A-4147-A177-3AD203B41FA5}">
                      <a16:colId xmlns:a16="http://schemas.microsoft.com/office/drawing/2014/main" xmlns="" val="1377134891"/>
                    </a:ext>
                  </a:extLst>
                </a:gridCol>
                <a:gridCol w="627356">
                  <a:extLst>
                    <a:ext uri="{9D8B030D-6E8A-4147-A177-3AD203B41FA5}">
                      <a16:colId xmlns:a16="http://schemas.microsoft.com/office/drawing/2014/main" xmlns="" val="1352321050"/>
                    </a:ext>
                  </a:extLst>
                </a:gridCol>
                <a:gridCol w="716612">
                  <a:extLst>
                    <a:ext uri="{9D8B030D-6E8A-4147-A177-3AD203B41FA5}">
                      <a16:colId xmlns:a16="http://schemas.microsoft.com/office/drawing/2014/main" xmlns="" val="2292193956"/>
                    </a:ext>
                  </a:extLst>
                </a:gridCol>
                <a:gridCol w="716612">
                  <a:extLst>
                    <a:ext uri="{9D8B030D-6E8A-4147-A177-3AD203B41FA5}">
                      <a16:colId xmlns:a16="http://schemas.microsoft.com/office/drawing/2014/main" xmlns="" val="965546131"/>
                    </a:ext>
                  </a:extLst>
                </a:gridCol>
                <a:gridCol w="538097">
                  <a:extLst>
                    <a:ext uri="{9D8B030D-6E8A-4147-A177-3AD203B41FA5}">
                      <a16:colId xmlns:a16="http://schemas.microsoft.com/office/drawing/2014/main" xmlns="" val="2015389067"/>
                    </a:ext>
                  </a:extLst>
                </a:gridCol>
                <a:gridCol w="662422">
                  <a:extLst>
                    <a:ext uri="{9D8B030D-6E8A-4147-A177-3AD203B41FA5}">
                      <a16:colId xmlns:a16="http://schemas.microsoft.com/office/drawing/2014/main" xmlns="" val="4288865566"/>
                    </a:ext>
                  </a:extLst>
                </a:gridCol>
              </a:tblGrid>
              <a:tr h="196601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41163288"/>
                  </a:ext>
                </a:extLst>
              </a:tr>
              <a:tr h="6263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53673551"/>
                  </a:ext>
                </a:extLst>
              </a:tr>
              <a:tr h="23455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проф-осмотре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диспансеризации определенных 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5448617"/>
                  </a:ext>
                </a:extLst>
              </a:tr>
              <a:tr h="196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4555169"/>
                  </a:ext>
                </a:extLst>
              </a:tr>
              <a:tr h="2148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57575807"/>
                  </a:ext>
                </a:extLst>
              </a:tr>
              <a:tr h="2148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геморрой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12.6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К64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69,10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37740700"/>
                  </a:ext>
                </a:extLst>
              </a:tr>
              <a:tr h="2148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55026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0371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267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</a:pPr>
            <a: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Межгодовой контроль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296137"/>
              </p:ext>
            </p:extLst>
          </p:nvPr>
        </p:nvGraphicFramePr>
        <p:xfrm>
          <a:off x="1410160" y="2799760"/>
          <a:ext cx="9397388" cy="2439226"/>
        </p:xfrm>
        <a:graphic>
          <a:graphicData uri="http://schemas.openxmlformats.org/drawingml/2006/table">
            <a:tbl>
              <a:tblPr/>
              <a:tblGrid>
                <a:gridCol w="3792242">
                  <a:extLst>
                    <a:ext uri="{9D8B030D-6E8A-4147-A177-3AD203B41FA5}">
                      <a16:colId xmlns:a16="http://schemas.microsoft.com/office/drawing/2014/main" xmlns="" val="904463500"/>
                    </a:ext>
                  </a:extLst>
                </a:gridCol>
                <a:gridCol w="1753536">
                  <a:extLst>
                    <a:ext uri="{9D8B030D-6E8A-4147-A177-3AD203B41FA5}">
                      <a16:colId xmlns:a16="http://schemas.microsoft.com/office/drawing/2014/main" xmlns="" val="2244406645"/>
                    </a:ext>
                  </a:extLst>
                </a:gridCol>
                <a:gridCol w="1982832">
                  <a:extLst>
                    <a:ext uri="{9D8B030D-6E8A-4147-A177-3AD203B41FA5}">
                      <a16:colId xmlns:a16="http://schemas.microsoft.com/office/drawing/2014/main" xmlns="" val="1774860529"/>
                    </a:ext>
                  </a:extLst>
                </a:gridCol>
                <a:gridCol w="1868778">
                  <a:extLst>
                    <a:ext uri="{9D8B030D-6E8A-4147-A177-3AD203B41FA5}">
                      <a16:colId xmlns:a16="http://schemas.microsoft.com/office/drawing/2014/main" xmlns="" val="3926639950"/>
                    </a:ext>
                  </a:extLst>
                </a:gridCol>
              </a:tblGrid>
              <a:tr h="10840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2019 год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2020 год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Отклонение,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56882174"/>
                  </a:ext>
                </a:extLst>
              </a:tr>
              <a:tr h="4524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42734318"/>
                  </a:ext>
                </a:extLst>
              </a:tr>
              <a:tr h="9026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Анемии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3800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1027,0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91422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4514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1168925"/>
            <a:ext cx="10515600" cy="1008668"/>
          </a:xfrm>
        </p:spPr>
        <p:txBody>
          <a:bodyPr>
            <a:no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2. Дети первых трех лет жизни                    </a:t>
            </a:r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(1500) </a:t>
            </a:r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38202" y="2102177"/>
          <a:ext cx="10399845" cy="3926177"/>
        </p:xfrm>
        <a:graphic>
          <a:graphicData uri="http://schemas.openxmlformats.org/drawingml/2006/table">
            <a:tbl>
              <a:tblPr/>
              <a:tblGrid>
                <a:gridCol w="1296622">
                  <a:extLst>
                    <a:ext uri="{9D8B030D-6E8A-4147-A177-3AD203B41FA5}">
                      <a16:colId xmlns:a16="http://schemas.microsoft.com/office/drawing/2014/main" xmlns="" val="2869600078"/>
                    </a:ext>
                  </a:extLst>
                </a:gridCol>
                <a:gridCol w="451426">
                  <a:extLst>
                    <a:ext uri="{9D8B030D-6E8A-4147-A177-3AD203B41FA5}">
                      <a16:colId xmlns:a16="http://schemas.microsoft.com/office/drawing/2014/main" xmlns="" val="84212601"/>
                    </a:ext>
                  </a:extLst>
                </a:gridCol>
                <a:gridCol w="846506">
                  <a:extLst>
                    <a:ext uri="{9D8B030D-6E8A-4147-A177-3AD203B41FA5}">
                      <a16:colId xmlns:a16="http://schemas.microsoft.com/office/drawing/2014/main" xmlns="" val="2664361665"/>
                    </a:ext>
                  </a:extLst>
                </a:gridCol>
                <a:gridCol w="466496">
                  <a:extLst>
                    <a:ext uri="{9D8B030D-6E8A-4147-A177-3AD203B41FA5}">
                      <a16:colId xmlns:a16="http://schemas.microsoft.com/office/drawing/2014/main" xmlns="" val="4067133472"/>
                    </a:ext>
                  </a:extLst>
                </a:gridCol>
                <a:gridCol w="372148">
                  <a:extLst>
                    <a:ext uri="{9D8B030D-6E8A-4147-A177-3AD203B41FA5}">
                      <a16:colId xmlns:a16="http://schemas.microsoft.com/office/drawing/2014/main" xmlns="" val="3540201426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xmlns="" val="261336999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xmlns="" val="896418331"/>
                    </a:ext>
                  </a:extLst>
                </a:gridCol>
                <a:gridCol w="555602">
                  <a:extLst>
                    <a:ext uri="{9D8B030D-6E8A-4147-A177-3AD203B41FA5}">
                      <a16:colId xmlns:a16="http://schemas.microsoft.com/office/drawing/2014/main" xmlns="" val="1921265269"/>
                    </a:ext>
                  </a:extLst>
                </a:gridCol>
                <a:gridCol w="446186">
                  <a:extLst>
                    <a:ext uri="{9D8B030D-6E8A-4147-A177-3AD203B41FA5}">
                      <a16:colId xmlns:a16="http://schemas.microsoft.com/office/drawing/2014/main" xmlns="" val="3957157199"/>
                    </a:ext>
                  </a:extLst>
                </a:gridCol>
                <a:gridCol w="424564">
                  <a:extLst>
                    <a:ext uri="{9D8B030D-6E8A-4147-A177-3AD203B41FA5}">
                      <a16:colId xmlns:a16="http://schemas.microsoft.com/office/drawing/2014/main" xmlns="" val="3015992761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xmlns="" val="4222860957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xmlns="" val="271871815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xmlns="" val="180633736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xmlns="" val="1242148325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xmlns="" val="3589839402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xmlns="" val="4258416617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xmlns="" val="304774298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xmlns="" val="590652847"/>
                    </a:ext>
                  </a:extLst>
                </a:gridCol>
                <a:gridCol w="501877">
                  <a:extLst>
                    <a:ext uri="{9D8B030D-6E8A-4147-A177-3AD203B41FA5}">
                      <a16:colId xmlns:a16="http://schemas.microsoft.com/office/drawing/2014/main" xmlns="" val="767068959"/>
                    </a:ext>
                  </a:extLst>
                </a:gridCol>
              </a:tblGrid>
              <a:tr h="26344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002060"/>
                          </a:solidFill>
                        </a:rPr>
                        <a:t>Зарегистрировано заболеваний</a:t>
                      </a: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12380"/>
                  </a:ext>
                </a:extLst>
              </a:tr>
              <a:tr h="8501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5204082"/>
                  </a:ext>
                </a:extLst>
              </a:tr>
              <a:tr h="10210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мес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2538310"/>
                  </a:ext>
                </a:extLst>
              </a:tr>
              <a:tr h="679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16970674"/>
                  </a:ext>
                </a:extLst>
              </a:tr>
              <a:tr h="1736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636138"/>
                  </a:ext>
                </a:extLst>
              </a:tr>
              <a:tr h="469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1849529047"/>
                  </a:ext>
                </a:extLst>
              </a:tr>
              <a:tr h="469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U07.1,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U07.2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106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30768" marR="30768" marT="7692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571468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8316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Изменения в форме 12 </a:t>
            </a:r>
            <a:b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2021 год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871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4815753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Евгения Габдуллина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населении, прикрепленном к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ЧУЗам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ведомственным МО, ФМБА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выпадают.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ФМБА, РЖЛ и другие ведомства не представляют свою информацию в территориальные органы управления здравоохранения. Они собирают  свою отчетность и самостоятельно решают вопросы с Министерством здравоохранения Российской Федерации.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Алла Егорова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областном центре у нас на основе государственно-частного партнерства действует сеть поликлиник "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Полимедика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. К ним официально прикреплено население областного центра. И так как данные этой поликлиники не входят в наш отчет, мы не имеем информацию о состоянии здоровья огромной части населения областного центра. А по нашим годовым отчетам считаются показатели исполнения нацпроектов.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Мы не увидим в отчетах субъекта Российской Федерации работу таких учреждений.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таких случаях территориальные органы управления здравоохранением должны в договоре предусмотреть систему отчетности данных поликлиник, для оценки качества оказания медицинской помощи населению.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type="body" idx="1"/>
          </p:nvPr>
        </p:nvSpPr>
        <p:spPr>
          <a:xfrm>
            <a:off x="831850" y="6698436"/>
            <a:ext cx="10515600" cy="19980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9233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1168925"/>
            <a:ext cx="10515600" cy="1008668"/>
          </a:xfrm>
        </p:spPr>
        <p:txBody>
          <a:bodyPr>
            <a:no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2. Дети первых трех лет жизни                    </a:t>
            </a:r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(1500) </a:t>
            </a:r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72"/>
              </p:ext>
            </p:extLst>
          </p:nvPr>
        </p:nvGraphicFramePr>
        <p:xfrm>
          <a:off x="838202" y="2102177"/>
          <a:ext cx="10399845" cy="4641407"/>
        </p:xfrm>
        <a:graphic>
          <a:graphicData uri="http://schemas.openxmlformats.org/drawingml/2006/table">
            <a:tbl>
              <a:tblPr/>
              <a:tblGrid>
                <a:gridCol w="1296622">
                  <a:extLst>
                    <a:ext uri="{9D8B030D-6E8A-4147-A177-3AD203B41FA5}">
                      <a16:colId xmlns:a16="http://schemas.microsoft.com/office/drawing/2014/main" xmlns="" val="2869600078"/>
                    </a:ext>
                  </a:extLst>
                </a:gridCol>
                <a:gridCol w="451426">
                  <a:extLst>
                    <a:ext uri="{9D8B030D-6E8A-4147-A177-3AD203B41FA5}">
                      <a16:colId xmlns:a16="http://schemas.microsoft.com/office/drawing/2014/main" xmlns="" val="84212601"/>
                    </a:ext>
                  </a:extLst>
                </a:gridCol>
                <a:gridCol w="692978">
                  <a:extLst>
                    <a:ext uri="{9D8B030D-6E8A-4147-A177-3AD203B41FA5}">
                      <a16:colId xmlns:a16="http://schemas.microsoft.com/office/drawing/2014/main" xmlns="" val="2664361665"/>
                    </a:ext>
                  </a:extLst>
                </a:gridCol>
                <a:gridCol w="620024">
                  <a:extLst>
                    <a:ext uri="{9D8B030D-6E8A-4147-A177-3AD203B41FA5}">
                      <a16:colId xmlns:a16="http://schemas.microsoft.com/office/drawing/2014/main" xmlns="" val="4067133472"/>
                    </a:ext>
                  </a:extLst>
                </a:gridCol>
                <a:gridCol w="372148">
                  <a:extLst>
                    <a:ext uri="{9D8B030D-6E8A-4147-A177-3AD203B41FA5}">
                      <a16:colId xmlns:a16="http://schemas.microsoft.com/office/drawing/2014/main" xmlns="" val="3540201426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xmlns="" val="261336999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xmlns="" val="896418331"/>
                    </a:ext>
                  </a:extLst>
                </a:gridCol>
                <a:gridCol w="555602">
                  <a:extLst>
                    <a:ext uri="{9D8B030D-6E8A-4147-A177-3AD203B41FA5}">
                      <a16:colId xmlns:a16="http://schemas.microsoft.com/office/drawing/2014/main" xmlns="" val="1921265269"/>
                    </a:ext>
                  </a:extLst>
                </a:gridCol>
                <a:gridCol w="446186">
                  <a:extLst>
                    <a:ext uri="{9D8B030D-6E8A-4147-A177-3AD203B41FA5}">
                      <a16:colId xmlns:a16="http://schemas.microsoft.com/office/drawing/2014/main" xmlns="" val="3957157199"/>
                    </a:ext>
                  </a:extLst>
                </a:gridCol>
                <a:gridCol w="424564">
                  <a:extLst>
                    <a:ext uri="{9D8B030D-6E8A-4147-A177-3AD203B41FA5}">
                      <a16:colId xmlns:a16="http://schemas.microsoft.com/office/drawing/2014/main" xmlns="" val="3015992761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xmlns="" val="4222860957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xmlns="" val="271871815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xmlns="" val="180633736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xmlns="" val="1242148325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xmlns="" val="3589839402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xmlns="" val="4258416617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xmlns="" val="304774298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xmlns="" val="590652847"/>
                    </a:ext>
                  </a:extLst>
                </a:gridCol>
                <a:gridCol w="501877">
                  <a:extLst>
                    <a:ext uri="{9D8B030D-6E8A-4147-A177-3AD203B41FA5}">
                      <a16:colId xmlns:a16="http://schemas.microsoft.com/office/drawing/2014/main" xmlns="" val="767068959"/>
                    </a:ext>
                  </a:extLst>
                </a:gridCol>
              </a:tblGrid>
              <a:tr h="26344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002060"/>
                          </a:solidFill>
                        </a:rPr>
                        <a:t>Зарегистрировано заболеваний</a:t>
                      </a: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12380"/>
                  </a:ext>
                </a:extLst>
              </a:tr>
              <a:tr h="8501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5204082"/>
                  </a:ext>
                </a:extLst>
              </a:tr>
              <a:tr h="10210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мес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2538310"/>
                  </a:ext>
                </a:extLst>
              </a:tr>
              <a:tr h="679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16970674"/>
                  </a:ext>
                </a:extLst>
              </a:tr>
              <a:tr h="1736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636138"/>
                  </a:ext>
                </a:extLst>
              </a:tr>
              <a:tr h="469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  <a:latin typeface="Tahoma"/>
                          <a:ea typeface="+mn-ea"/>
                          <a:cs typeface="+mn-cs"/>
                        </a:rPr>
                        <a:t>врожденные</a:t>
                      </a:r>
                      <a:r>
                        <a:rPr lang="ru-RU" sz="1000" baseline="0" dirty="0">
                          <a:solidFill>
                            <a:srgbClr val="C00000"/>
                          </a:solidFill>
                          <a:effectLst/>
                          <a:latin typeface="Tahoma"/>
                          <a:ea typeface="+mn-ea"/>
                          <a:cs typeface="+mn-cs"/>
                        </a:rPr>
                        <a:t> аномалии системы кровообращения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18.2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Q20-Q28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</a:rPr>
                        <a:t> 182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1849529047"/>
                  </a:ext>
                </a:extLst>
              </a:tr>
              <a:tr h="469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расщелина губы и неба (заячья губа и волчья пасть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18.3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Q35-Q37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</a:rPr>
                        <a:t> 183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571468387"/>
                  </a:ext>
                </a:extLst>
              </a:tr>
              <a:tr h="6269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хромосомные аномалии, не классифицированные других рубриках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  18.4</a:t>
                      </a: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Q90-Q99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</a:rPr>
                        <a:t> 184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60735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90592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9494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1246424"/>
            <a:ext cx="10515600" cy="1069887"/>
          </a:xfrm>
        </p:spPr>
        <p:txBody>
          <a:bodyPr/>
          <a:lstStyle/>
          <a:p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3000, 4000</a:t>
            </a: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110229"/>
              </p:ext>
            </p:extLst>
          </p:nvPr>
        </p:nvGraphicFramePr>
        <p:xfrm>
          <a:off x="838200" y="2604481"/>
          <a:ext cx="10611117" cy="3435712"/>
        </p:xfrm>
        <a:graphic>
          <a:graphicData uri="http://schemas.openxmlformats.org/drawingml/2006/table">
            <a:tbl>
              <a:tblPr/>
              <a:tblGrid>
                <a:gridCol w="2863385">
                  <a:extLst>
                    <a:ext uri="{9D8B030D-6E8A-4147-A177-3AD203B41FA5}">
                      <a16:colId xmlns:a16="http://schemas.microsoft.com/office/drawing/2014/main" xmlns="" val="3742628602"/>
                    </a:ext>
                  </a:extLst>
                </a:gridCol>
                <a:gridCol w="700488">
                  <a:extLst>
                    <a:ext uri="{9D8B030D-6E8A-4147-A177-3AD203B41FA5}">
                      <a16:colId xmlns:a16="http://schemas.microsoft.com/office/drawing/2014/main" xmlns="" val="2401670407"/>
                    </a:ext>
                  </a:extLst>
                </a:gridCol>
                <a:gridCol w="901029">
                  <a:extLst>
                    <a:ext uri="{9D8B030D-6E8A-4147-A177-3AD203B41FA5}">
                      <a16:colId xmlns:a16="http://schemas.microsoft.com/office/drawing/2014/main" xmlns="" val="56755792"/>
                    </a:ext>
                  </a:extLst>
                </a:gridCol>
                <a:gridCol w="600216">
                  <a:extLst>
                    <a:ext uri="{9D8B030D-6E8A-4147-A177-3AD203B41FA5}">
                      <a16:colId xmlns:a16="http://schemas.microsoft.com/office/drawing/2014/main" xmlns="" val="2976151363"/>
                    </a:ext>
                  </a:extLst>
                </a:gridCol>
                <a:gridCol w="600923">
                  <a:extLst>
                    <a:ext uri="{9D8B030D-6E8A-4147-A177-3AD203B41FA5}">
                      <a16:colId xmlns:a16="http://schemas.microsoft.com/office/drawing/2014/main" xmlns="" val="338540712"/>
                    </a:ext>
                  </a:extLst>
                </a:gridCol>
                <a:gridCol w="701194">
                  <a:extLst>
                    <a:ext uri="{9D8B030D-6E8A-4147-A177-3AD203B41FA5}">
                      <a16:colId xmlns:a16="http://schemas.microsoft.com/office/drawing/2014/main" xmlns="" val="4107176734"/>
                    </a:ext>
                  </a:extLst>
                </a:gridCol>
                <a:gridCol w="701194">
                  <a:extLst>
                    <a:ext uri="{9D8B030D-6E8A-4147-A177-3AD203B41FA5}">
                      <a16:colId xmlns:a16="http://schemas.microsoft.com/office/drawing/2014/main" xmlns="" val="2225486772"/>
                    </a:ext>
                  </a:extLst>
                </a:gridCol>
                <a:gridCol w="700488">
                  <a:extLst>
                    <a:ext uri="{9D8B030D-6E8A-4147-A177-3AD203B41FA5}">
                      <a16:colId xmlns:a16="http://schemas.microsoft.com/office/drawing/2014/main" xmlns="" val="1217715600"/>
                    </a:ext>
                  </a:extLst>
                </a:gridCol>
                <a:gridCol w="700488">
                  <a:extLst>
                    <a:ext uri="{9D8B030D-6E8A-4147-A177-3AD203B41FA5}">
                      <a16:colId xmlns:a16="http://schemas.microsoft.com/office/drawing/2014/main" xmlns="" val="3815554744"/>
                    </a:ext>
                  </a:extLst>
                </a:gridCol>
                <a:gridCol w="689189">
                  <a:extLst>
                    <a:ext uri="{9D8B030D-6E8A-4147-A177-3AD203B41FA5}">
                      <a16:colId xmlns:a16="http://schemas.microsoft.com/office/drawing/2014/main" xmlns="" val="2295485519"/>
                    </a:ext>
                  </a:extLst>
                </a:gridCol>
                <a:gridCol w="651058">
                  <a:extLst>
                    <a:ext uri="{9D8B030D-6E8A-4147-A177-3AD203B41FA5}">
                      <a16:colId xmlns:a16="http://schemas.microsoft.com/office/drawing/2014/main" xmlns="" val="691884641"/>
                    </a:ext>
                  </a:extLst>
                </a:gridCol>
                <a:gridCol w="801465">
                  <a:extLst>
                    <a:ext uri="{9D8B030D-6E8A-4147-A177-3AD203B41FA5}">
                      <a16:colId xmlns:a16="http://schemas.microsoft.com/office/drawing/2014/main" xmlns="" val="3268415977"/>
                    </a:ext>
                  </a:extLst>
                </a:gridCol>
              </a:tblGrid>
              <a:tr h="233468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</a:t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пересмотра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Снято с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-серного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наблю-дения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-серным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наблюде-нием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конец отчетного года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49079918"/>
                  </a:ext>
                </a:extLst>
              </a:tr>
              <a:tr h="933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заболеваний с впервые в жизни установленным диагнозом (из гр. 9):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84860872"/>
                  </a:ext>
                </a:extLst>
              </a:tr>
              <a:tr h="12205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расте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года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воз-расте5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лет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 под диспан-серное наблю-дение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установ-ленным диагно-зом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 под диспансер-ное наблю-дение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-но при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-осмотре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60533793"/>
                  </a:ext>
                </a:extLst>
              </a:tr>
              <a:tr h="2334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28022157"/>
                  </a:ext>
                </a:extLst>
              </a:tr>
              <a:tr h="30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Неинфекционный энтерит и колит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К50-К52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92458633"/>
                  </a:ext>
                </a:extLst>
              </a:tr>
              <a:tr h="2544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86360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из них: болезнь Крона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361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96917961"/>
                  </a:ext>
                </a:extLst>
              </a:tr>
              <a:tr h="254498">
                <a:tc>
                  <a:txBody>
                    <a:bodyPr/>
                    <a:lstStyle/>
                    <a:p>
                      <a:pPr marL="86360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Язвенный колит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15214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91752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800" b="1" dirty="0">
              <a:solidFill>
                <a:srgbClr val="C00000"/>
              </a:solidFill>
              <a:latin typeface="Tahoma"/>
              <a:ea typeface="+mj-ea"/>
              <a:cs typeface="+mj-cs"/>
            </a:endParaRPr>
          </a:p>
          <a:p>
            <a:pPr marL="0" indent="0">
              <a:buNone/>
            </a:pPr>
            <a:endParaRPr lang="ru-RU" sz="1800" b="1" dirty="0">
              <a:solidFill>
                <a:srgbClr val="C00000"/>
              </a:solidFill>
              <a:latin typeface="Tahoma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(1004, 2004, 4004)    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Число лиц с болезнями системы кровообращения, взятых под диспансерное наблюдение (стр. 10.0 гр. 8)  1 ________, из них умерло 2 _______.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«из них умерло» - учитываются все умершие из графы 8 строки 10.0 от болезней системы кровообращения</a:t>
            </a: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                </a:t>
            </a:r>
            <a:b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783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(3004)  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Число лиц с болезнями системы кровообращения, состоящих под диспансерным наблюдением (стр. 10.0 гр. 8)  1 ________, из них снято 2 _______, из них умерло (из графы 2)    3 _______, из них умерло от болезней системы кровообращения (из графы 3)    4 __________.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графу 1 включаются все взрослые пациенты с болезнями системы кровообращения, состоявшие в отчетном году под диспансерным наблюдением.</a:t>
            </a:r>
          </a:p>
          <a:p>
            <a:pPr indent="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графу 2 включаются все взрослые пациенты из графы 1, снятые </a:t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диспансерного наблюдения в отчетном году по всем основаниям (переезд, смерть и пр.).</a:t>
            </a:r>
          </a:p>
          <a:p>
            <a:pPr indent="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графу 3 включаются все взрослые пациенты из графы 2, снятые </a:t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диспансерного </a:t>
            </a:r>
            <a:r>
              <a:rPr lang="ru-RU" sz="3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наблюдения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отчетном году по причине смерти.</a:t>
            </a:r>
          </a:p>
          <a:p>
            <a:pPr indent="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графу 4 включаются все взрослые пациенты из графы 3, снятые </a:t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диспансерного наблюдения в отчетном году по причине смерти от болезней системы кровообращения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</a:t>
            </a:r>
            <a:b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159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50" y="365125"/>
            <a:ext cx="12192000" cy="662956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7329" y="1054245"/>
            <a:ext cx="11151908" cy="5695347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3004 изменения сформулированы как Число лиц с болезнями системы кровообращения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состоявших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 диспансерное наблюдение (стр. 10.0 гр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8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Но графа 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это взятые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 наблюдение, а 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состоящие под Д наблюдением это </a:t>
            </a:r>
            <a:r>
              <a:rPr lang="ru-RU" sz="1800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15.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 пожалуйста это несоответствие.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В таблице 3004 речь идет только о болезнях кровообращения. Должны ли равняться строки 3 и 4?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Замечание правильное, составители данного подстрочника наверно поэтому указали конкретно, что их интересует - стр. 10.0 гр. 8.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Подтабличник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3004 содержит информацию о количестве лиц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(физических лиц)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болезнями системы кровообращения взятых на диспансерный учет в течении отчетного года (впервые и предыдущие годы) и их движение в течение года.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(1) – снято (по всем причинам) (2 из гр. 1) – умерло (по всем причинам) (3 из гр. 2) – умерло (конкретно от болезни системы кровообращения) (4 из гр. 3).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Число лиц с болезнями системы кровообращения, состоящих под диспансерным наблюдением (стр. 10.0 гр. 8)  1 ________, из них снято 2 _______, из них умерло (из графы 2)    3 _______, из них умерло от болезней системы кровообращения (из графы 3)    4 __________.</a:t>
            </a:r>
            <a:b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Графы 3 и 4 могут быть равны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type="body" idx="1"/>
          </p:nvPr>
        </p:nvSpPr>
        <p:spPr>
          <a:xfrm>
            <a:off x="831850" y="6674177"/>
            <a:ext cx="10515600" cy="41477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6081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69383" y="861694"/>
            <a:ext cx="10004155" cy="5035411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(3005)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по поводу сердечно-сосудистых заболеваний,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года №178 «О государственной социальной помощи» 1 __________ ,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по поводу сердечно-сосудистых заболеваний и бесплатно получавших необходимые лекарственные препараты в амбулаторных условиях, за исключением лиц, имеющих право на социальную помощь    2 __________.</a:t>
            </a:r>
            <a:r>
              <a:rPr lang="ru-RU" dirty="0"/>
              <a:t/>
            </a:r>
            <a:br>
              <a:rPr lang="ru-RU" dirty="0"/>
            </a:b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2226602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Комментарии к </a:t>
            </a:r>
            <a:r>
              <a:rPr lang="ru-RU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подтабличнику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3005</a:t>
            </a:r>
            <a:b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Термины: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сердечно-сосудистое событие – острое нарушение мозгового кровообращения, инфаркт миокарда, а также аортокоронарное шунтирование,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проведенные пациентам по поводу сердечно-сосудистых заболеваний;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пациенты высокого риска – взрослые физические лица, которые перенесли сердечно-сосудистое событие.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877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4768554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3005 заполняется следующим образом: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графу 1 включаются все взрослые пациенты из числа физических лиц с болезнями системы кровообращения, состоявших под диспансерным наблюдением в отчетном году (таблица 3004, графа 1), перенесшие острое нарушение мозгового кровообращения, инфаркт миокарда, а также которым выполнены аортокоронарное шунтирование,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по поводу сердечно-сосудистых заболеваний, у которых с даты постановки диагноза и (или) выполнения хирургического вмешательства прошло менее 2 лет,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 лиц,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годом №178«О государственной социальной помощи».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в два года отсчитывается от последнего сердечно-сосудистого события.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графу 2 включаются все взрослые пациенты из графы 1, получившие в отчетном году лекарственные препараты, т.е. которым были выписаны рецепты, по перечню, утвержденному Министерством здравоохранения Российской Федерации, в амбулаторных условиях в рамках федерального проекта «Борьба с сердечно-сосудистыми заболеваниями».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Пациенты высокого риска, получившие в отчетном году лекарственные препараты (которым были выписаны рецепты), включаются в графу 2 однократно, независимо от кратности (периодичности) получения рецептов в отчетном году.</a:t>
            </a:r>
            <a:r>
              <a:rPr lang="ru-RU" dirty="0"/>
              <a:t/>
            </a:r>
            <a:br>
              <a:rPr lang="ru-RU" dirty="0"/>
            </a:b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40654656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424206"/>
            <a:ext cx="10515600" cy="2885664"/>
          </a:xfrm>
        </p:spPr>
        <p:txBody>
          <a:bodyPr>
            <a:normAutofit/>
          </a:bodyPr>
          <a:lstStyle/>
          <a:p>
            <a:pPr lvl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(4000)              ПЕНСИОННЫЙ ВОЗРАСТ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Возраст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мужчин и женщин трудоспособного и старше трудоспособного возраста, для составления годового статистического отчета (приказ №409 от 17 июля 2019 г.)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данные ПФР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5624" y="2356833"/>
            <a:ext cx="7237926" cy="417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5656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Заполнение формы 12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573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Организация,  имеющая  в  своем  составе  подразделения,  оказывающие  медицинскую  помощь  в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амбулаторных   условиях   и  ведущая  только  консультативный  прием,  составляет   форму   по 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соответ-ствующим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строкам лишь в том случае, если в данной  организации  у пациентов  не  только выявляются  эти заболевания, но  и осуществляется их лечение,  а также  и диспансерное наблюдение за пациентами.</a:t>
            </a: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2801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09104"/>
            <a:ext cx="10515600" cy="4507605"/>
          </a:xfrm>
        </p:spPr>
        <p:txBody>
          <a:bodyPr/>
          <a:lstStyle/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1000</a:t>
            </a:r>
            <a:endParaRPr lang="ru-RU" altLang="ko-KR" sz="1800" b="1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ko-KR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2020 г) – (переходные дети в подростки)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= графа 8.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ko-KR" sz="1800" b="1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ko-KR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2000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ko-KR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2020 г) – (переходные подростки во взрослые)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детей, таблицы 1000) = графа 8.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ko-KR" sz="1800" b="1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ko-KR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3000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ko-KR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2020 г)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подростков, таблицы 2000) = графа 8.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58291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343955"/>
            <a:ext cx="10515600" cy="3833008"/>
          </a:xfrm>
        </p:spPr>
        <p:txBody>
          <a:bodyPr/>
          <a:lstStyle/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14 – снято с диспансерного наблюдения (по </a:t>
            </a:r>
            <a:b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всем причинам: выздоровление, улучшение, смерть, переезд </a:t>
            </a:r>
          </a:p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другое место жительства и др.)</a:t>
            </a:r>
          </a:p>
          <a:p>
            <a:pPr latinLnBrk="1">
              <a:defRPr/>
            </a:pP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в другую возрастную группу</a:t>
            </a:r>
          </a:p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 в графу 14</a:t>
            </a:r>
            <a:endParaRPr lang="ru-RU" alt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7903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137893"/>
            <a:ext cx="10515600" cy="4039070"/>
          </a:xfrm>
        </p:spPr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строкам таблиц 1000, 2000, 3000, 4000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 графы 8 минус графа 14 равно графе 15,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по строкам раздела 6.0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0565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1500</a:t>
            </a:r>
          </a:p>
          <a:p>
            <a:pPr algn="ctr">
              <a:defRPr/>
            </a:pP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таблицы 1500 не могут быть </a:t>
            </a:r>
          </a:p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таблицы 1000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6649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215165"/>
            <a:ext cx="10515600" cy="3961797"/>
          </a:xfrm>
        </p:spPr>
        <p:txBody>
          <a:bodyPr>
            <a:normAutofit fontScale="92500" lnSpcReduction="10000"/>
          </a:bodyPr>
          <a:lstStyle/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1001, 1002, 1003, 1004</a:t>
            </a:r>
            <a:br>
              <a:rPr lang="ru-RU" altLang="ru-RU" sz="3200" dirty="0">
                <a:solidFill>
                  <a:srgbClr val="002060"/>
                </a:solidFill>
                <a:latin typeface="Tahoma"/>
              </a:rPr>
            </a:b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1601, 1650, 1700, 1800, 1900</a:t>
            </a:r>
            <a:br>
              <a:rPr lang="ru-RU" altLang="ru-RU" sz="3200" dirty="0">
                <a:solidFill>
                  <a:srgbClr val="002060"/>
                </a:solidFill>
                <a:latin typeface="Tahoma"/>
              </a:rPr>
            </a:b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2001, 2003, 2004, 3002, 3003, 3004</a:t>
            </a:r>
            <a:br>
              <a:rPr lang="ru-RU" altLang="ru-RU" sz="3200" dirty="0">
                <a:solidFill>
                  <a:srgbClr val="002060"/>
                </a:solidFill>
                <a:latin typeface="Tahoma"/>
              </a:rPr>
            </a:b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3005, 4001, 4003, 4004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ru-RU" altLang="ru-RU" sz="1400" dirty="0">
              <a:solidFill>
                <a:srgbClr val="808080">
                  <a:lumMod val="75000"/>
                </a:srgbClr>
              </a:solidFill>
              <a:latin typeface="Tahoma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1100,2100,3100,4100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ru-RU" altLang="ru-RU" sz="1400" dirty="0">
              <a:solidFill>
                <a:srgbClr val="808080">
                  <a:lumMod val="75000"/>
                </a:srgbClr>
              </a:solidFill>
              <a:latin typeface="Tahoma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заполняются в соответствии с требованиями по заполнению формы 12</a:t>
            </a:r>
            <a:br>
              <a:rPr lang="ru-RU" altLang="ru-RU" sz="3200" dirty="0">
                <a:solidFill>
                  <a:srgbClr val="002060"/>
                </a:solidFill>
                <a:latin typeface="Tahoma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2125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1584101"/>
            <a:ext cx="10515600" cy="687299"/>
          </a:xfrm>
        </p:spPr>
        <p:txBody>
          <a:bodyPr>
            <a:noAutofit/>
          </a:bodyPr>
          <a:lstStyle/>
          <a:p>
            <a:pPr latinLnBrk="1"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Дети  (15-17 лет включительно)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(2000)</a:t>
            </a:r>
            <a:r>
              <a:rPr lang="ru-RU" altLang="ru-RU" sz="1800" b="1" dirty="0">
                <a:solidFill>
                  <a:srgbClr val="002060"/>
                </a:solidFill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</a:rPr>
            </a:br>
            <a:endParaRPr lang="ru-RU" sz="18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736052"/>
              </p:ext>
            </p:extLst>
          </p:nvPr>
        </p:nvGraphicFramePr>
        <p:xfrm>
          <a:off x="838200" y="2271400"/>
          <a:ext cx="8406737" cy="4287741"/>
        </p:xfrm>
        <a:graphic>
          <a:graphicData uri="http://schemas.openxmlformats.org/drawingml/2006/table">
            <a:tbl>
              <a:tblPr/>
              <a:tblGrid>
                <a:gridCol w="1602884">
                  <a:extLst>
                    <a:ext uri="{9D8B030D-6E8A-4147-A177-3AD203B41FA5}">
                      <a16:colId xmlns:a16="http://schemas.microsoft.com/office/drawing/2014/main" xmlns="" val="3046947454"/>
                    </a:ext>
                  </a:extLst>
                </a:gridCol>
                <a:gridCol w="481987">
                  <a:extLst>
                    <a:ext uri="{9D8B030D-6E8A-4147-A177-3AD203B41FA5}">
                      <a16:colId xmlns:a16="http://schemas.microsoft.com/office/drawing/2014/main" xmlns="" val="2532008849"/>
                    </a:ext>
                  </a:extLst>
                </a:gridCol>
                <a:gridCol w="539633">
                  <a:extLst>
                    <a:ext uri="{9D8B030D-6E8A-4147-A177-3AD203B41FA5}">
                      <a16:colId xmlns:a16="http://schemas.microsoft.com/office/drawing/2014/main" xmlns="" val="1350017564"/>
                    </a:ext>
                  </a:extLst>
                </a:gridCol>
                <a:gridCol w="464372">
                  <a:extLst>
                    <a:ext uri="{9D8B030D-6E8A-4147-A177-3AD203B41FA5}">
                      <a16:colId xmlns:a16="http://schemas.microsoft.com/office/drawing/2014/main" xmlns="" val="1650661875"/>
                    </a:ext>
                  </a:extLst>
                </a:gridCol>
                <a:gridCol w="462771">
                  <a:extLst>
                    <a:ext uri="{9D8B030D-6E8A-4147-A177-3AD203B41FA5}">
                      <a16:colId xmlns:a16="http://schemas.microsoft.com/office/drawing/2014/main" xmlns="" val="1484399213"/>
                    </a:ext>
                  </a:extLst>
                </a:gridCol>
                <a:gridCol w="539633">
                  <a:extLst>
                    <a:ext uri="{9D8B030D-6E8A-4147-A177-3AD203B41FA5}">
                      <a16:colId xmlns:a16="http://schemas.microsoft.com/office/drawing/2014/main" xmlns="" val="2195246018"/>
                    </a:ext>
                  </a:extLst>
                </a:gridCol>
                <a:gridCol w="539633">
                  <a:extLst>
                    <a:ext uri="{9D8B030D-6E8A-4147-A177-3AD203B41FA5}">
                      <a16:colId xmlns:a16="http://schemas.microsoft.com/office/drawing/2014/main" xmlns="" val="4063636417"/>
                    </a:ext>
                  </a:extLst>
                </a:gridCol>
                <a:gridCol w="541234">
                  <a:extLst>
                    <a:ext uri="{9D8B030D-6E8A-4147-A177-3AD203B41FA5}">
                      <a16:colId xmlns:a16="http://schemas.microsoft.com/office/drawing/2014/main" xmlns="" val="3421951"/>
                    </a:ext>
                  </a:extLst>
                </a:gridCol>
                <a:gridCol w="619696">
                  <a:extLst>
                    <a:ext uri="{9D8B030D-6E8A-4147-A177-3AD203B41FA5}">
                      <a16:colId xmlns:a16="http://schemas.microsoft.com/office/drawing/2014/main" xmlns="" val="4020531953"/>
                    </a:ext>
                  </a:extLst>
                </a:gridCol>
                <a:gridCol w="621297">
                  <a:extLst>
                    <a:ext uri="{9D8B030D-6E8A-4147-A177-3AD203B41FA5}">
                      <a16:colId xmlns:a16="http://schemas.microsoft.com/office/drawing/2014/main" xmlns="" val="3106029796"/>
                    </a:ext>
                  </a:extLst>
                </a:gridCol>
                <a:gridCol w="462771">
                  <a:extLst>
                    <a:ext uri="{9D8B030D-6E8A-4147-A177-3AD203B41FA5}">
                      <a16:colId xmlns:a16="http://schemas.microsoft.com/office/drawing/2014/main" xmlns="" val="2449385186"/>
                    </a:ext>
                  </a:extLst>
                </a:gridCol>
                <a:gridCol w="462770">
                  <a:extLst>
                    <a:ext uri="{9D8B030D-6E8A-4147-A177-3AD203B41FA5}">
                      <a16:colId xmlns:a16="http://schemas.microsoft.com/office/drawing/2014/main" xmlns="" val="516211799"/>
                    </a:ext>
                  </a:extLst>
                </a:gridCol>
                <a:gridCol w="621297">
                  <a:extLst>
                    <a:ext uri="{9D8B030D-6E8A-4147-A177-3AD203B41FA5}">
                      <a16:colId xmlns:a16="http://schemas.microsoft.com/office/drawing/2014/main" xmlns="" val="4126350089"/>
                    </a:ext>
                  </a:extLst>
                </a:gridCol>
                <a:gridCol w="446759">
                  <a:extLst>
                    <a:ext uri="{9D8B030D-6E8A-4147-A177-3AD203B41FA5}">
                      <a16:colId xmlns:a16="http://schemas.microsoft.com/office/drawing/2014/main" xmlns="" val="1295410531"/>
                    </a:ext>
                  </a:extLst>
                </a:gridCol>
              </a:tblGrid>
              <a:tr h="253944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№ строк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Код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по МКБ-10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15):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44753010"/>
                  </a:ext>
                </a:extLst>
              </a:tr>
              <a:tr h="10157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4):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юноши</a:t>
                      </a: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69903840"/>
                  </a:ext>
                </a:extLst>
              </a:tr>
              <a:tr h="23831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 впервые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 жизни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 ленным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-осмотре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определен-ных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групп взрослого населения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0024852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6149345"/>
                  </a:ext>
                </a:extLst>
              </a:tr>
              <a:tr h="380915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 – 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1.0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77498458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9324304" y="2967335"/>
            <a:ext cx="24851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графа 12 - выявлено при диспансеризации определенных групп взрослого населения (гр. 12) – следует читать -  выявлено при диспансеризации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239800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656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latinLnBrk="1">
              <a:buNone/>
              <a:defRPr/>
            </a:pPr>
            <a:r>
              <a:rPr lang="ru-RU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таблицы 2000 - «девушки»:</a:t>
            </a:r>
          </a:p>
          <a:p>
            <a:pPr algn="ctr" latinLnBrk="1">
              <a:defRPr/>
            </a:pPr>
            <a:endParaRPr lang="ru-RU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latinLnBrk="1">
              <a:buNone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«всего» (гр.4) – «из них: юноши» (гр.7) = «всего девушки»;</a:t>
            </a:r>
          </a:p>
          <a:p>
            <a:pPr algn="just" latinLnBrk="1">
              <a:defRPr/>
            </a:pPr>
            <a:endParaRPr lang="ru-RU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latinLnBrk="1">
              <a:buNone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«с впервые в жизни ..» (гр.9) – «из заболеваний … юноши»  (гр.13) = </a:t>
            </a:r>
          </a:p>
          <a:p>
            <a:pPr marL="0" indent="0" algn="just" latinLnBrk="1">
              <a:buNone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«девушки впервые».</a:t>
            </a:r>
          </a:p>
          <a:p>
            <a:pPr marL="0" indent="0" algn="just" latinLnBrk="1">
              <a:buNone/>
              <a:defRPr/>
            </a:pPr>
            <a:endParaRPr lang="ru-RU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latinLnBrk="1">
              <a:buNone/>
              <a:defRPr/>
            </a:pPr>
            <a:r>
              <a:rPr lang="ru-RU" u="sng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Итого: «всего девушки»:</a:t>
            </a:r>
          </a:p>
          <a:p>
            <a:pPr algn="ctr" latinLnBrk="1">
              <a:defRPr/>
            </a:pPr>
            <a:endParaRPr lang="ru-RU" u="sng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latinLnBrk="1">
              <a:buNone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«девушки впервые»  -  не должно быть отрицательных </a:t>
            </a:r>
          </a:p>
          <a:p>
            <a:pPr marL="0" indent="0" algn="just" latinLnBrk="1">
              <a:buNone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значений.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1906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1502"/>
            <a:ext cx="12192000" cy="597375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68611"/>
              </p:ext>
            </p:extLst>
          </p:nvPr>
        </p:nvGraphicFramePr>
        <p:xfrm>
          <a:off x="1004555" y="1455312"/>
          <a:ext cx="10233492" cy="5141448"/>
        </p:xfrm>
        <a:graphic>
          <a:graphicData uri="http://schemas.openxmlformats.org/drawingml/2006/table">
            <a:tbl>
              <a:tblPr/>
              <a:tblGrid>
                <a:gridCol w="1951172">
                  <a:extLst>
                    <a:ext uri="{9D8B030D-6E8A-4147-A177-3AD203B41FA5}">
                      <a16:colId xmlns:a16="http://schemas.microsoft.com/office/drawing/2014/main" xmlns="" val="1881119888"/>
                    </a:ext>
                  </a:extLst>
                </a:gridCol>
                <a:gridCol w="585352">
                  <a:extLst>
                    <a:ext uri="{9D8B030D-6E8A-4147-A177-3AD203B41FA5}">
                      <a16:colId xmlns:a16="http://schemas.microsoft.com/office/drawing/2014/main" xmlns="" val="4238039732"/>
                    </a:ext>
                  </a:extLst>
                </a:gridCol>
                <a:gridCol w="658520">
                  <a:extLst>
                    <a:ext uri="{9D8B030D-6E8A-4147-A177-3AD203B41FA5}">
                      <a16:colId xmlns:a16="http://schemas.microsoft.com/office/drawing/2014/main" xmlns="" val="3585589043"/>
                    </a:ext>
                  </a:extLst>
                </a:gridCol>
                <a:gridCol w="565027">
                  <a:extLst>
                    <a:ext uri="{9D8B030D-6E8A-4147-A177-3AD203B41FA5}">
                      <a16:colId xmlns:a16="http://schemas.microsoft.com/office/drawing/2014/main" xmlns="" val="2497048741"/>
                    </a:ext>
                  </a:extLst>
                </a:gridCol>
                <a:gridCol w="562994">
                  <a:extLst>
                    <a:ext uri="{9D8B030D-6E8A-4147-A177-3AD203B41FA5}">
                      <a16:colId xmlns:a16="http://schemas.microsoft.com/office/drawing/2014/main" xmlns="" val="406443089"/>
                    </a:ext>
                  </a:extLst>
                </a:gridCol>
                <a:gridCol w="658520">
                  <a:extLst>
                    <a:ext uri="{9D8B030D-6E8A-4147-A177-3AD203B41FA5}">
                      <a16:colId xmlns:a16="http://schemas.microsoft.com/office/drawing/2014/main" xmlns="" val="584396954"/>
                    </a:ext>
                  </a:extLst>
                </a:gridCol>
                <a:gridCol w="656488">
                  <a:extLst>
                    <a:ext uri="{9D8B030D-6E8A-4147-A177-3AD203B41FA5}">
                      <a16:colId xmlns:a16="http://schemas.microsoft.com/office/drawing/2014/main" xmlns="" val="350913096"/>
                    </a:ext>
                  </a:extLst>
                </a:gridCol>
                <a:gridCol w="658520">
                  <a:extLst>
                    <a:ext uri="{9D8B030D-6E8A-4147-A177-3AD203B41FA5}">
                      <a16:colId xmlns:a16="http://schemas.microsoft.com/office/drawing/2014/main" xmlns="" val="2295840222"/>
                    </a:ext>
                  </a:extLst>
                </a:gridCol>
                <a:gridCol w="754047">
                  <a:extLst>
                    <a:ext uri="{9D8B030D-6E8A-4147-A177-3AD203B41FA5}">
                      <a16:colId xmlns:a16="http://schemas.microsoft.com/office/drawing/2014/main" xmlns="" val="3865762379"/>
                    </a:ext>
                  </a:extLst>
                </a:gridCol>
                <a:gridCol w="756080">
                  <a:extLst>
                    <a:ext uri="{9D8B030D-6E8A-4147-A177-3AD203B41FA5}">
                      <a16:colId xmlns:a16="http://schemas.microsoft.com/office/drawing/2014/main" xmlns="" val="1649495497"/>
                    </a:ext>
                  </a:extLst>
                </a:gridCol>
                <a:gridCol w="562995">
                  <a:extLst>
                    <a:ext uri="{9D8B030D-6E8A-4147-A177-3AD203B41FA5}">
                      <a16:colId xmlns:a16="http://schemas.microsoft.com/office/drawing/2014/main" xmlns="" val="2659975239"/>
                    </a:ext>
                  </a:extLst>
                </a:gridCol>
                <a:gridCol w="565027">
                  <a:extLst>
                    <a:ext uri="{9D8B030D-6E8A-4147-A177-3AD203B41FA5}">
                      <a16:colId xmlns:a16="http://schemas.microsoft.com/office/drawing/2014/main" xmlns="" val="1449845348"/>
                    </a:ext>
                  </a:extLst>
                </a:gridCol>
                <a:gridCol w="754047">
                  <a:extLst>
                    <a:ext uri="{9D8B030D-6E8A-4147-A177-3AD203B41FA5}">
                      <a16:colId xmlns:a16="http://schemas.microsoft.com/office/drawing/2014/main" xmlns="" val="946141164"/>
                    </a:ext>
                  </a:extLst>
                </a:gridCol>
                <a:gridCol w="544703">
                  <a:extLst>
                    <a:ext uri="{9D8B030D-6E8A-4147-A177-3AD203B41FA5}">
                      <a16:colId xmlns:a16="http://schemas.microsoft.com/office/drawing/2014/main" xmlns="" val="2504849426"/>
                    </a:ext>
                  </a:extLst>
                </a:gridCol>
              </a:tblGrid>
              <a:tr h="426994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(2000)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№ строк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Код 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 МКБ-10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6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15): юноши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4449207"/>
                  </a:ext>
                </a:extLst>
              </a:tr>
              <a:tr h="3969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всего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них: юноши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4):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9):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10)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юноши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03631990"/>
                  </a:ext>
                </a:extLst>
              </a:tr>
              <a:tr h="11343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диспансер-ное наблю-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 впервые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 жизни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установ- ленным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-осмотре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определен-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ных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групп взрослого населения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41679277"/>
                  </a:ext>
                </a:extLst>
              </a:tr>
              <a:tr h="1317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2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3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4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11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12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13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14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16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83997296"/>
                  </a:ext>
                </a:extLst>
              </a:tr>
              <a:tr h="550926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 5.0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Е00-Е89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08854557"/>
                  </a:ext>
                </a:extLst>
              </a:tr>
              <a:tr h="239533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яичников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5.7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Е28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40575032"/>
                  </a:ext>
                </a:extLst>
              </a:tr>
              <a:tr h="183073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яичек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5.8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Е29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23259966"/>
                  </a:ext>
                </a:extLst>
              </a:tr>
              <a:tr h="262802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мочеполовой системы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15.0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N00-N99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Помните о данных строчках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73644771"/>
                  </a:ext>
                </a:extLst>
              </a:tr>
              <a:tr h="23269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предстательной железы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15.5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N40-N42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55785988"/>
                  </a:ext>
                </a:extLst>
              </a:tr>
              <a:tr h="367856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доброкачественная дисплазия 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молочной железы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60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62368389"/>
                  </a:ext>
                </a:extLst>
              </a:tr>
              <a:tr h="367856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воспалительные болезни женских тазовых органов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N70-N73, </a:t>
                      </a: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N75-N76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61700563"/>
                  </a:ext>
                </a:extLst>
              </a:tr>
              <a:tr h="232691">
                <a:tc>
                  <a:txBody>
                    <a:bodyPr/>
                    <a:lstStyle/>
                    <a:p>
                      <a:pPr marL="2667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из них: сальпингит и оофорит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.1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05812372"/>
                  </a:ext>
                </a:extLst>
              </a:tr>
              <a:tr h="183073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эндометриоз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80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24039449"/>
                  </a:ext>
                </a:extLst>
              </a:tr>
              <a:tr h="27571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эрозия и эктропион шейки матки 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N86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82907960"/>
                  </a:ext>
                </a:extLst>
              </a:tr>
              <a:tr h="155194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расстройства менструаций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15.1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91-</a:t>
                      </a: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94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45965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24144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47740"/>
            <a:ext cx="10515600" cy="4468969"/>
          </a:xfrm>
        </p:spPr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Таблицы 3000 и 4000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«</a:t>
            </a:r>
            <a:r>
              <a:rPr lang="ru-RU" sz="2400" b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врослые</a:t>
            </a: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значения в </a:t>
            </a:r>
            <a:r>
              <a:rPr lang="ru-RU" sz="2400" b="1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4000 могут быть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равны или меньше, в соответствующих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3000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6805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1061501"/>
            <a:ext cx="10515600" cy="3252921"/>
          </a:xfrm>
        </p:spPr>
        <p:txBody>
          <a:bodyPr>
            <a:normAutofit fontScale="90000"/>
          </a:bodyPr>
          <a:lstStyle/>
          <a:p>
            <a:pPr lvl="0" algn="ctr" fontAlgn="base" latinLnBrk="1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соответствии с Порядком заполнения формы 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федерального статистического наблюдения №12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все таблицы заполняются по всем строкам и графам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3979572"/>
            <a:ext cx="10515600" cy="2197391"/>
          </a:xfrm>
        </p:spPr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Закрещенные </a:t>
            </a:r>
            <a:r>
              <a:rPr lang="ru-RU" alt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графоклетки</a:t>
            </a:r>
            <a:r>
              <a:rPr lang="ru-RU" alt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заполняются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03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endParaRPr lang="ru-RU" alt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endParaRPr lang="ru-RU" alt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r>
              <a:rPr lang="ru-RU" alt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12 формируется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r>
              <a:rPr lang="ru-RU" alt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сведений о пациентах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r>
              <a:rPr lang="ru-RU" alt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января по 31 декабря 2021 года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2679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Регистрация  заболеваний  осуществляется  по году рождения. Если  в  отчетном  году  ребенку исполняется  15 лет (с 1 января – по 31 декабря),  то  он  считается под-ростком; 18 лет – взрослым, т.е. переход из одной возрастной группы в другую </a:t>
            </a:r>
            <a:r>
              <a:rPr lang="ru-RU" alt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</a:t>
            </a: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-водится на начало года в не зависимости от того, когда  у  ребёнка или подростка день рождения.  При  этом вся их ранее известная заболеваемость показывается в графе 4 – всего, и только вновь выявленная в текущем году в первичной заболеваемости (графы 9 и 11 у  подростков, графа 9 у взрослых) соответствующих  таблиц.</a:t>
            </a:r>
            <a:endParaRPr lang="ru-RU" altLang="ru-RU" sz="22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4278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82430"/>
          </a:xfrm>
        </p:spPr>
        <p:txBody>
          <a:bodyPr>
            <a:normAutofit/>
          </a:bodyPr>
          <a:lstStyle/>
          <a:p>
            <a:pPr lvl="0" fontAlgn="base" latin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Сведения о заболеваниях, выявленных у  больных, поступивших  в  стационар, минуя поликлинику, следует  включать  в отчёт на общих основаниях.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Талон  амбулаторного пациента  может  быть  заполнен в </a:t>
            </a:r>
            <a:r>
              <a:rPr lang="ru-RU" altLang="ru-RU" sz="1800" u="sng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стационаре и передан в поликлинику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либо заполнен  в  поликлинике на основании выписки из карты стационарного больного.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4294967295"/>
          </p:nvPr>
        </p:nvSpPr>
        <p:spPr>
          <a:xfrm>
            <a:off x="0" y="277428"/>
            <a:ext cx="10515600" cy="942134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256229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611118" cy="5913127"/>
          </a:xfrm>
        </p:spPr>
        <p:txBody>
          <a:bodyPr>
            <a:normAutofit/>
          </a:bodyPr>
          <a:lstStyle/>
          <a:p>
            <a:pPr lvl="0" fontAlgn="base" latinLnBrk="1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 случай  острого заболевания, зарегистрированный в текущем году, не подлежит 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перерегис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трации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 следующем.  В  заболеваемость  не  следует  включать  заболевания,  коды  которых отмечены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«звездочкой» (альтернативные), используемые только для специальных разработок по проявлениям основ-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ного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  и только вместе с кодом основного заболевания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 flipV="1">
            <a:off x="885959" y="6093298"/>
            <a:ext cx="10515600" cy="76470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88145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3711"/>
          </a:xfrm>
        </p:spPr>
        <p:txBody>
          <a:bodyPr/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Некоторые  острые  заболевания  и  состояния  (например: острый  отит, острый миокардит, острые  респираторные  инфекции  верхних и нижних  дыхательных  путей,  грипп, а также травмы, за исключением  по следствий и др.) регистрируются столько раз, сколько они возникают  в течение отчетного года.  При  этом  графа  4 должна быть равна  графе  9  по  соответствующим  строкам  таблиц 1000, 1500, 2000, 3000 и  4000. На  начало года по данным строкам 0.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Это не относится к тем заболеваниям, при которых острые формы могут переходить в хронические.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обострении  хронических заболеваний регистрируют эти хронические заболевания, а не их острые формы.</a:t>
            </a: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6487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3711"/>
          </a:xfrm>
        </p:spPr>
        <p:txBody>
          <a:bodyPr/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напоминаю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стрые заболевания (ОРВИ, пневмонии, ОНМК и т.д.),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выявленные при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профосмотре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 диспансеризации,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требует дополнительной проверки.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6838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5720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 при составлении отчета о заболеваемости населения  сверять данные отдельных строк с профильными специалистами.</a:t>
            </a:r>
          </a:p>
          <a:p>
            <a:pPr marL="0" lvl="0" indent="45720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для заполнения отчета в различных типах учреждений берутся из различных источников:</a:t>
            </a:r>
            <a:b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кожно-венерологические заболевания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туберкулез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инфекционные заболевания 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Роспотребнадзор</a:t>
            </a: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психиатрические заболевания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6560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201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748145"/>
            <a:ext cx="10515600" cy="1521230"/>
          </a:xfrm>
        </p:spPr>
        <p:txBody>
          <a:bodyPr>
            <a:normAutofit fontScale="90000"/>
          </a:bodyPr>
          <a:lstStyle/>
          <a:p>
            <a:pPr lvl="0" fontAlgn="base" latinLnBrk="1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Гюзель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Хуснуллина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ли расписать конкретные коды МКБ, которые следует относить к хроническим неинфекционным заболеваниям? Разные специалисты, принимающие отчеты по Нац. проектам по-разному трактуют, что к ним относится.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269375"/>
            <a:ext cx="10515600" cy="4663440"/>
          </a:xfrm>
        </p:spPr>
        <p:txBody>
          <a:bodyPr>
            <a:normAutofit lnSpcReduction="10000"/>
          </a:bodyPr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9.2.1, 10.1, 10.4.1.1, 10.4.2, 10.4.3, 10.4.4, 10.5.1, 10.5.2, 10.5.3, 10.6.1, 10.6.2, 10.6.3, 10.6.4, 10.6.7, 11.1, 11.1.1, 11.1.2, 11.2, 11.3, 11.4, 17.0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  строке  20.0  может  быть неравенство на коды Т90-Т98, больных </a:t>
            </a: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вибра-ционной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болезнью  (</a:t>
            </a: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др.профзаболевания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больных получающих лечение по травме больше года.</a:t>
            </a:r>
            <a:endParaRPr lang="ru-RU" alt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 неравенство, которое требует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письменного     пояснения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2.1,  2.2,  7.1,  7.1.1,  7.1.2,  12.9.1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2508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1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825625"/>
            <a:ext cx="10611118" cy="4351338"/>
          </a:xfrm>
        </p:spPr>
        <p:txBody>
          <a:bodyPr/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Если  пациент  обратился  за  медицинской  помощью, минуя  поликлинику,  в  больницу,  то  «Талон  амбулаторного пациента» (далее –Талон) заполняют в поликлинике после выписки пациента из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стациона-ра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«Выписного эпикриза». При  этом  если пациент пришел на прием, то  в Талоне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произво-дится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отметка о регистрации  всех заболеваний для включения этих  сведений  в форму федерального ста-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тистического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№12 и вносится отметка о посещении. 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Если  пациент на  прием  не пришел, то в Талоне регистрируются все заболевания без отметки о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посе-щении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Талоне также должно  быть   зарегистрировано  обращение  по  поводу  заболевания, включаю-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щие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себя одно или несколько посещений, в результате которых цель обращения достигнута. При 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-нении Талона  врач   также делает отметки о дате впервые выявленного основного и сопутствующих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забо-леваний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взятии и снятии с диспансерного учета. Эта  данные  необходимы  для  заполнения формы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феде-рального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статистического наблюдения № 12.</a:t>
            </a: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0024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1. Некоторые инфекционные и паразитарные болезни.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А00-И99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2. Новообразования.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C00-D48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3. Болезни крови, кроветворных органов и отдельные 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вовлекающие иммунный механизм.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D50-D8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4.2 включает в себя коды D65-D69 и включает в себя тромбоцитопении,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тромбоцитопатии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аллергический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васкулит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(код D69.X). 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2911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42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4. Болезни эндокринной системы, расстройства питания и нарушения обмена веществ.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Е00-Е90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Гиперплазия щитовидной железы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шифруется кодом – E04.0. Отставание в физическом развитии кодируют по эндокринной патологии–E45.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Строки 5.4, 5.15 у взрослых и подростков диагноз «Гипофизарный нанизм,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юношеский» - всегда учитывается с «-»,  так  как  первично диагноз устанавливается еще в детском возрасте (код – Е23.0).   Причины возникновения нанизма (карликовости)  могут быть различны, соответственно  и  кодировать  его  нужно   по-разному. Пример: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вызванный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ле-карственными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средствами – Е23.1;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обусловленный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гипофизэктомией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Е89.3,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гормонально неактивной аденомой гипофиза – Е23.6.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55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формируется по 6 разделам</a:t>
            </a:r>
          </a:p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(0-14 лет включительно) - 1000, 1001, 1002, 1003, 1004, 1100.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первых трех лет жизни - 1500, 1600, 1601, 1650, 1700, 1800, 1900. 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(15-17 лет включительно)</a:t>
            </a:r>
            <a:r>
              <a:rPr lang="en-US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- 2000, 2001, 2003, 2004,  2100.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(18 лет и более) - 3000, 3002, 3003, 3004, 3005, 3100.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 старше  трудоспособного  возраста (с  55 лет  у женщин и 60 лет       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 мужчин) - 4000, 4001, 4003, 4004, 4100.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Диспансеризация студентов высших учебных заведений – 5000, 5100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180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5. Психические расстройства и расстройства поведения. 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F00-F99</a:t>
            </a:r>
            <a:b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графы 4, 9, 15 формы 12 равны соответствующим графам и строкам форм 10, 11, 36, 37 (за минусом диагнозов со*)  и  с обязательным движением диспансерной группы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8 – графа 14 = графа 15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ru-RU" sz="1800" dirty="0">
                <a:solidFill>
                  <a:srgbClr val="80808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>
                <a:solidFill>
                  <a:srgbClr val="80808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>
              <a:solidFill>
                <a:srgbClr val="808080">
                  <a:lumMod val="75000"/>
                </a:srgbClr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21764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3498" y="1061501"/>
            <a:ext cx="9280301" cy="4264169"/>
          </a:xfrm>
        </p:spPr>
        <p:txBody>
          <a:bodyPr>
            <a:normAutofit fontScale="90000"/>
          </a:bodyPr>
          <a:lstStyle/>
          <a:p>
            <a:pPr lvl="0" fontAlgn="base" latinLnBrk="1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F00*  Деменция  при болезни Альцгеймера (G30.-+)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F02* Деменция при других болезнях, классифицированных в других  рубриках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G30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Болезнь Альцгеймера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G30.1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Поздняя болезнь Альцгеймера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G30.8 Другие формы болезни Альцгеймера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G30.9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Болезнь Альцгеймера неуточненная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G20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Болезнь Паркинсона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5035639"/>
            <a:ext cx="10515600" cy="1572041"/>
          </a:xfrm>
        </p:spPr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Неврологические заболевания показываются по </a:t>
            </a:r>
            <a:b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строчке 7.0, по строке 6.0 не показываются</a:t>
            </a: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929474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804131"/>
            <a:ext cx="10515600" cy="1846991"/>
          </a:xfrm>
        </p:spPr>
        <p:txBody>
          <a:bodyPr>
            <a:normAutofit/>
          </a:bodyPr>
          <a:lstStyle/>
          <a:p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6. Болезни нервной системы.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G00-G99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472744"/>
            <a:ext cx="10572482" cy="3704219"/>
          </a:xfrm>
        </p:spPr>
        <p:txBody>
          <a:bodyPr>
            <a:normAutofit/>
          </a:bodyPr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Строка 7.0. Вегетативные  расстройства, которые проявляются в на-рушении регуляции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сердеч-нососудистой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дыхательной и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др.систем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организма, могут быть синдромом таких заболеваний,  как: гипертоническая болезнь,  хроническая  ишемическая  болезнь сердца, эндокринные нарушения и т.д.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учету подлежит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заболевание. Расстройства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вегетативной нервной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-темы кодируются G90.8,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соматоформная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дисфункция  вегетативной нервной системы F45.3 (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диаг-ноз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ставит психиатр). 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7.6 и 7.9 всегда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 подстрочников. У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строку 7.9 должны быть включены последствия травм, ОНМК в виде парезов, параличей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МЗиСР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 от 26 апреля 2011 г. №14-9/10/2-4150).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00439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730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Преходящие транзиторные церебральные ишемические приступы [атаки] и родственные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синдромы (ТИА). </a:t>
            </a:r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G45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Нарушение здоровья, относящееся к группе эпизодические и пароксизмальные расстройства.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Транзиторные ишемические атаки расцениваются врачами как предупредительный сигнал возникновения острого ишемического инсульта.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Этиология. Хотя ТИА часто обусловлены атеросклерозом и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эссенциальной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артериальной гипертензией, возможны и другие состояния, включая кардиогенную эмболию, расслоение артериальной стенки,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фибромиодисплазию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гематологические заболевания, мигрень, судорожные припадки, опухоль и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субдуральную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гематому.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Клиническая картина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Условно к пароксизмальным расстройствам можно отнести все заболевания нервной системы, проявляющиеся в виде приступов (пароксизмов) – это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мигренозные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атаки (приступообразные мучительные головные боли, начинающиеся в одной половине головы), и обмороки, возникающие при различных других болезнях, и внезапно развивающиеся головокружения при болезни или синдроме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Меньера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 т.н. диэнцефальные кризы или панические атаки (вегетативные приступы, сопровождающиеся повышением артериального давления, учащением пульса, страхом, выраженным беспокойством), и собственно эпилептические приступы, которые могут протекать как с судорогами - так и без них, как с потерей сознания - так и без нее.</a:t>
            </a:r>
          </a:p>
        </p:txBody>
      </p:sp>
    </p:spTree>
    <p:extLst>
      <p:ext uri="{BB962C8B-B14F-4D97-AF65-F5344CB8AC3E}">
        <p14:creationId xmlns:p14="http://schemas.microsoft.com/office/powerpoint/2010/main" val="410460155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7. Болезни глаза и его придаточного аппарата. Н00-Н59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8.0 в графе «диспансерные» показываются: миопия и гиперметропия средней и высокой степени, паралитическое и не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аккомадационное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косоглазие, сложный астигматизм ….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Миопия и гиперметропия лёгкой степени,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аккомадационный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астигматизм, спазм аккомодации и др. показываются только по графам «всего и впервые».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8.3 и 8.8 показывать катаракту и глаукому только приобретенные (врожденные соответственно показать по классу Q). Строка 8.12 включает в себя слепоту на один глаз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35558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78819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808080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808080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Класс 8. Болезни уха и сосцевидного отростка. Н60-Н95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Строка 9.4 – включать врожденную глухоту (код H90.X), одностороннюю и смешанную тугоухость. Таким образом, она должна быть больше суммы своих подстрочников.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09623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8667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9. Болезни системы кровообращения.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I00-I99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 с  острой  ревматической лихорадкой наблюдаются в течение 3-х месяцев, поэтому в графе 15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10.2 (хронические ревматические болезни сердца) Если было обострение заболевания, то учитывается по строке 10.1, а в строку 10.2 не включается (регистрируется с (+)).</a:t>
            </a:r>
            <a:endParaRPr lang="ru-RU" altLang="ru-RU" sz="105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08107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Вторичные гипертензии не учитываются в форме 12.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Статталон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заполняется, а кодируется основное заболевание.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Пример: </a:t>
            </a: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атеросклероз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вторичной гипертензией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I67.2; или </a:t>
            </a: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 атеросклероз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гипертоническая болезнь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талона (I67.2 и  I10) разносятся по двум строкам – строка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строка 10.3.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72573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Стенокардия (таблицы 2000, 3000 и 4000, строка 10.4.1) регистрируется как самостоятельное заболевание, впервые выявленное – первый раз в жизни (+), а затем – один раз в год со знаком (–).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Случаи приступов стенокардии при атеросклеротической болезни сердца как самостоятельные заболевания не регистрируются. Графы 4 и 9 не равны.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02554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10.4.1.1 – </a:t>
            </a:r>
            <a:r>
              <a:rPr lang="en-US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I20.0 –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регистрируется раз в год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заполняются графы 4 и 9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Нестабильная стенокардия – острое состояние   (впервые равно всего), Д-наблюдение либо по I25.8 (при переходе в ОИМ), либо по I20 (стр. 10.4.1) –  при стабилизации состояния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67906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7"/>
            <a:ext cx="12192000" cy="56574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856646"/>
              </p:ext>
            </p:extLst>
          </p:nvPr>
        </p:nvGraphicFramePr>
        <p:xfrm>
          <a:off x="1007391" y="5370161"/>
          <a:ext cx="10306372" cy="1487839"/>
        </p:xfrm>
        <a:graphic>
          <a:graphicData uri="http://schemas.openxmlformats.org/drawingml/2006/table">
            <a:tbl>
              <a:tblPr/>
              <a:tblGrid>
                <a:gridCol w="1964601">
                  <a:extLst>
                    <a:ext uri="{9D8B030D-6E8A-4147-A177-3AD203B41FA5}">
                      <a16:colId xmlns:a16="http://schemas.microsoft.com/office/drawing/2014/main" xmlns="" val="3551430720"/>
                    </a:ext>
                  </a:extLst>
                </a:gridCol>
                <a:gridCol w="591247">
                  <a:extLst>
                    <a:ext uri="{9D8B030D-6E8A-4147-A177-3AD203B41FA5}">
                      <a16:colId xmlns:a16="http://schemas.microsoft.com/office/drawing/2014/main" xmlns="" val="1428432836"/>
                    </a:ext>
                  </a:extLst>
                </a:gridCol>
                <a:gridCol w="661782">
                  <a:extLst>
                    <a:ext uri="{9D8B030D-6E8A-4147-A177-3AD203B41FA5}">
                      <a16:colId xmlns:a16="http://schemas.microsoft.com/office/drawing/2014/main" xmlns="" val="680014811"/>
                    </a:ext>
                  </a:extLst>
                </a:gridCol>
                <a:gridCol w="568428">
                  <a:extLst>
                    <a:ext uri="{9D8B030D-6E8A-4147-A177-3AD203B41FA5}">
                      <a16:colId xmlns:a16="http://schemas.microsoft.com/office/drawing/2014/main" xmlns="" val="222311802"/>
                    </a:ext>
                  </a:extLst>
                </a:gridCol>
                <a:gridCol w="568428">
                  <a:extLst>
                    <a:ext uri="{9D8B030D-6E8A-4147-A177-3AD203B41FA5}">
                      <a16:colId xmlns:a16="http://schemas.microsoft.com/office/drawing/2014/main" xmlns="" val="3995514941"/>
                    </a:ext>
                  </a:extLst>
                </a:gridCol>
                <a:gridCol w="661781">
                  <a:extLst>
                    <a:ext uri="{9D8B030D-6E8A-4147-A177-3AD203B41FA5}">
                      <a16:colId xmlns:a16="http://schemas.microsoft.com/office/drawing/2014/main" xmlns="" val="2464114306"/>
                    </a:ext>
                  </a:extLst>
                </a:gridCol>
                <a:gridCol w="661782">
                  <a:extLst>
                    <a:ext uri="{9D8B030D-6E8A-4147-A177-3AD203B41FA5}">
                      <a16:colId xmlns:a16="http://schemas.microsoft.com/office/drawing/2014/main" xmlns="" val="2126967355"/>
                    </a:ext>
                  </a:extLst>
                </a:gridCol>
                <a:gridCol w="661781">
                  <a:extLst>
                    <a:ext uri="{9D8B030D-6E8A-4147-A177-3AD203B41FA5}">
                      <a16:colId xmlns:a16="http://schemas.microsoft.com/office/drawing/2014/main" xmlns="" val="120595854"/>
                    </a:ext>
                  </a:extLst>
                </a:gridCol>
                <a:gridCol w="761361">
                  <a:extLst>
                    <a:ext uri="{9D8B030D-6E8A-4147-A177-3AD203B41FA5}">
                      <a16:colId xmlns:a16="http://schemas.microsoft.com/office/drawing/2014/main" xmlns="" val="1040340346"/>
                    </a:ext>
                  </a:extLst>
                </a:gridCol>
                <a:gridCol w="761359">
                  <a:extLst>
                    <a:ext uri="{9D8B030D-6E8A-4147-A177-3AD203B41FA5}">
                      <a16:colId xmlns:a16="http://schemas.microsoft.com/office/drawing/2014/main" xmlns="" val="297490586"/>
                    </a:ext>
                  </a:extLst>
                </a:gridCol>
                <a:gridCol w="566354">
                  <a:extLst>
                    <a:ext uri="{9D8B030D-6E8A-4147-A177-3AD203B41FA5}">
                      <a16:colId xmlns:a16="http://schemas.microsoft.com/office/drawing/2014/main" xmlns="" val="3756463565"/>
                    </a:ext>
                  </a:extLst>
                </a:gridCol>
                <a:gridCol w="568428">
                  <a:extLst>
                    <a:ext uri="{9D8B030D-6E8A-4147-A177-3AD203B41FA5}">
                      <a16:colId xmlns:a16="http://schemas.microsoft.com/office/drawing/2014/main" xmlns="" val="1130232462"/>
                    </a:ext>
                  </a:extLst>
                </a:gridCol>
                <a:gridCol w="761359">
                  <a:extLst>
                    <a:ext uri="{9D8B030D-6E8A-4147-A177-3AD203B41FA5}">
                      <a16:colId xmlns:a16="http://schemas.microsoft.com/office/drawing/2014/main" xmlns="" val="1267035095"/>
                    </a:ext>
                  </a:extLst>
                </a:gridCol>
                <a:gridCol w="547681">
                  <a:extLst>
                    <a:ext uri="{9D8B030D-6E8A-4147-A177-3AD203B41FA5}">
                      <a16:colId xmlns:a16="http://schemas.microsoft.com/office/drawing/2014/main" xmlns="" val="3983327302"/>
                    </a:ext>
                  </a:extLst>
                </a:gridCol>
              </a:tblGrid>
              <a:tr h="12398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(2000)</a:t>
                      </a: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№ строк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Код 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по МКБ-10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пере-смотра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Снято с диспан-серного наблю-дения 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 (из гр. 15): юноши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12489891"/>
                  </a:ext>
                </a:extLst>
              </a:tr>
              <a:tr h="3719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них: юноши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заболеваний с впервые в жизни установленным диагнозом 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(из гр. 9):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</a:t>
                      </a: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заболе-ваний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с впервые в жизни</a:t>
                      </a:r>
                      <a:b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установ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-ленным</a:t>
                      </a:r>
                      <a:b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диагно-зом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/>
                      </a:r>
                      <a:b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(из гр. 9)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юноши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29114" marR="2911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36067944"/>
                  </a:ext>
                </a:extLst>
              </a:tr>
              <a:tr h="8679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взято под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диспансер-</a:t>
                      </a: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ное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наблю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дение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 впервые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 жизни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установ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 ленным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диагно-зом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взято под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диспансер-ное наблю-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дение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выявле-но при проф-осмотре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выявлено при </a:t>
                      </a: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серизации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определен-</a:t>
                      </a: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ных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групп взрослого населения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51769613"/>
                  </a:ext>
                </a:extLst>
              </a:tr>
              <a:tr h="123987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79068691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102704"/>
              </p:ext>
            </p:extLst>
          </p:nvPr>
        </p:nvGraphicFramePr>
        <p:xfrm>
          <a:off x="1007393" y="565312"/>
          <a:ext cx="10306369" cy="1650816"/>
        </p:xfrm>
        <a:graphic>
          <a:graphicData uri="http://schemas.openxmlformats.org/drawingml/2006/table">
            <a:tbl>
              <a:tblPr/>
              <a:tblGrid>
                <a:gridCol w="2796783">
                  <a:extLst>
                    <a:ext uri="{9D8B030D-6E8A-4147-A177-3AD203B41FA5}">
                      <a16:colId xmlns:a16="http://schemas.microsoft.com/office/drawing/2014/main" xmlns="" val="3710938845"/>
                    </a:ext>
                  </a:extLst>
                </a:gridCol>
                <a:gridCol w="569013">
                  <a:extLst>
                    <a:ext uri="{9D8B030D-6E8A-4147-A177-3AD203B41FA5}">
                      <a16:colId xmlns:a16="http://schemas.microsoft.com/office/drawing/2014/main" xmlns="" val="985739500"/>
                    </a:ext>
                  </a:extLst>
                </a:gridCol>
                <a:gridCol w="744889">
                  <a:extLst>
                    <a:ext uri="{9D8B030D-6E8A-4147-A177-3AD203B41FA5}">
                      <a16:colId xmlns:a16="http://schemas.microsoft.com/office/drawing/2014/main" xmlns="" val="3920832057"/>
                    </a:ext>
                  </a:extLst>
                </a:gridCol>
                <a:gridCol w="744889">
                  <a:extLst>
                    <a:ext uri="{9D8B030D-6E8A-4147-A177-3AD203B41FA5}">
                      <a16:colId xmlns:a16="http://schemas.microsoft.com/office/drawing/2014/main" xmlns="" val="3645023189"/>
                    </a:ext>
                  </a:extLst>
                </a:gridCol>
                <a:gridCol w="620741">
                  <a:extLst>
                    <a:ext uri="{9D8B030D-6E8A-4147-A177-3AD203B41FA5}">
                      <a16:colId xmlns:a16="http://schemas.microsoft.com/office/drawing/2014/main" xmlns="" val="3069209975"/>
                    </a:ext>
                  </a:extLst>
                </a:gridCol>
                <a:gridCol w="684884">
                  <a:extLst>
                    <a:ext uri="{9D8B030D-6E8A-4147-A177-3AD203B41FA5}">
                      <a16:colId xmlns:a16="http://schemas.microsoft.com/office/drawing/2014/main" xmlns="" val="171758583"/>
                    </a:ext>
                  </a:extLst>
                </a:gridCol>
                <a:gridCol w="684884">
                  <a:extLst>
                    <a:ext uri="{9D8B030D-6E8A-4147-A177-3AD203B41FA5}">
                      <a16:colId xmlns:a16="http://schemas.microsoft.com/office/drawing/2014/main" xmlns="" val="2721252407"/>
                    </a:ext>
                  </a:extLst>
                </a:gridCol>
                <a:gridCol w="684194">
                  <a:extLst>
                    <a:ext uri="{9D8B030D-6E8A-4147-A177-3AD203B41FA5}">
                      <a16:colId xmlns:a16="http://schemas.microsoft.com/office/drawing/2014/main" xmlns="" val="2033174942"/>
                    </a:ext>
                  </a:extLst>
                </a:gridCol>
                <a:gridCol w="684194">
                  <a:extLst>
                    <a:ext uri="{9D8B030D-6E8A-4147-A177-3AD203B41FA5}">
                      <a16:colId xmlns:a16="http://schemas.microsoft.com/office/drawing/2014/main" xmlns="" val="2758496516"/>
                    </a:ext>
                  </a:extLst>
                </a:gridCol>
                <a:gridCol w="673160">
                  <a:extLst>
                    <a:ext uri="{9D8B030D-6E8A-4147-A177-3AD203B41FA5}">
                      <a16:colId xmlns:a16="http://schemas.microsoft.com/office/drawing/2014/main" xmlns="" val="2393974835"/>
                    </a:ext>
                  </a:extLst>
                </a:gridCol>
                <a:gridCol w="635915">
                  <a:extLst>
                    <a:ext uri="{9D8B030D-6E8A-4147-A177-3AD203B41FA5}">
                      <a16:colId xmlns:a16="http://schemas.microsoft.com/office/drawing/2014/main" xmlns="" val="148078638"/>
                    </a:ext>
                  </a:extLst>
                </a:gridCol>
                <a:gridCol w="782823">
                  <a:extLst>
                    <a:ext uri="{9D8B030D-6E8A-4147-A177-3AD203B41FA5}">
                      <a16:colId xmlns:a16="http://schemas.microsoft.com/office/drawing/2014/main" xmlns="" val="1956102383"/>
                    </a:ext>
                  </a:extLst>
                </a:gridCol>
              </a:tblGrid>
              <a:tr h="137568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(1000)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МКБ-10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пересмотра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диспан-серного наблю-дения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0576737"/>
                  </a:ext>
                </a:extLst>
              </a:tr>
              <a:tr h="5502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4):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4):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заболеваний с впервые в жизни установленным диагнозом (из гр. 9):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07156716"/>
                  </a:ext>
                </a:extLst>
              </a:tr>
              <a:tr h="8254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воз-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расте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0-4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воз-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расте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5-9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взято под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диспансер-ное наблю-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установ-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ленным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диагно-зом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взято под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диспансер-ное наблю-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выявле-но при проф-осмотре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4023772"/>
                  </a:ext>
                </a:extLst>
              </a:tr>
              <a:tr h="13756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48872645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950479"/>
              </p:ext>
            </p:extLst>
          </p:nvPr>
        </p:nvGraphicFramePr>
        <p:xfrm>
          <a:off x="1007389" y="2415934"/>
          <a:ext cx="10306373" cy="125716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88219">
                  <a:extLst>
                    <a:ext uri="{9D8B030D-6E8A-4147-A177-3AD203B41FA5}">
                      <a16:colId xmlns:a16="http://schemas.microsoft.com/office/drawing/2014/main" xmlns="" val="2940430381"/>
                    </a:ext>
                  </a:extLst>
                </a:gridCol>
                <a:gridCol w="603415">
                  <a:extLst>
                    <a:ext uri="{9D8B030D-6E8A-4147-A177-3AD203B41FA5}">
                      <a16:colId xmlns:a16="http://schemas.microsoft.com/office/drawing/2014/main" xmlns="" val="3392212188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xmlns="" val="1788540076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xmlns="" val="2578285581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xmlns="" val="583731275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xmlns="" val="1402423952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xmlns="" val="2203589152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xmlns="" val="980506759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xmlns="" val="2261518209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xmlns="" val="3836401312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xmlns="" val="15562593"/>
                    </a:ext>
                  </a:extLst>
                </a:gridCol>
              </a:tblGrid>
              <a:tr h="139685"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(1500)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МКБ-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пересмотра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4680453"/>
                  </a:ext>
                </a:extLst>
              </a:tr>
              <a:tr h="1396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гр.4):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5 и 6):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49404768"/>
                  </a:ext>
                </a:extLst>
              </a:tr>
              <a:tr h="558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 1 до 3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 мес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взято под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диспансерное наблюдение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установленным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диагнозом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90081647"/>
                  </a:ext>
                </a:extLst>
              </a:tr>
              <a:tr h="2793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 года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 1 до 3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 года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 1 до 3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90140712"/>
                  </a:ext>
                </a:extLst>
              </a:tr>
              <a:tr h="1396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3516524"/>
                  </a:ext>
                </a:extLst>
              </a:tr>
            </a:tbl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434540"/>
              </p:ext>
            </p:extLst>
          </p:nvPr>
        </p:nvGraphicFramePr>
        <p:xfrm>
          <a:off x="1008063" y="3872904"/>
          <a:ext cx="10228262" cy="1497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Документ" r:id="rId5" imgW="9601893" imgH="1524109" progId="Word.Document.12">
                  <p:embed/>
                </p:oleObj>
              </mc:Choice>
              <mc:Fallback>
                <p:oleObj name="Документ" r:id="rId5" imgW="9601893" imgH="15241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8063" y="3872904"/>
                        <a:ext cx="10228262" cy="14972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087037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острыми, повторными инфарктами миокарда острыми нарушениями мозгового кровообращения наблюдаются в течение 28 дней и 30 дней, а затем снимаются с диспансерного учета, поэтому в графе 15 таблиц 2000, 3000 и 4000 отмечают только тех пациентов, которые заболели в декабре текущего года.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942645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 включает пролапс митрального клапана (код I34.1) 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10.5.4 включает только идиопатические (самостоятельные)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заболеваний. 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28259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Инфаркт миокарда всегда первичный (+), с (-) нет. Сколько инфарктов миокарда в году больной перенёс, столько должно и быть талонов с (+).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Впервые выявленный постинфарктный кардиосклероз включает в себя состояния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развивавшиеся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после острого инфаркта миокарда. </a:t>
            </a:r>
          </a:p>
        </p:txBody>
      </p:sp>
    </p:spTree>
    <p:extLst>
      <p:ext uri="{BB962C8B-B14F-4D97-AF65-F5344CB8AC3E}">
        <p14:creationId xmlns:p14="http://schemas.microsoft.com/office/powerpoint/2010/main" val="100106671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Строки 10.6.1 – 10.6.4 острое нарушение мозгового кровообращения всегда первичный (+), с (-) нет. Таким образом, гр. 4 всегда равна гр. 9. По диагнозу «Инсульт» больные подлежат диспансерному наблюдению по гр. 15  на протяжении 30 дней от момента начальных проявлений или более в пределах одного эпизода лечения. В дальнейшем диспансерное наблюдение осуществляется по последствиям инсульта – парезы, параличи, энцефалопатия, речевые нарушения и т.д.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Строка 10.6.7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I69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«последствия цереброваскулярных болезней» диагноз используется только в случае смерти пациента.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строке 10.6.7 заполняются графы 4, 9 и они равны.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Строка 10.8.2 - не включать флебит портальной вены (K75.1).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2507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58301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10. Болезни органов дыхания. 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J00-J99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785611" y="2408349"/>
            <a:ext cx="10568189" cy="3768613"/>
          </a:xfrm>
        </p:spPr>
        <p:txBody>
          <a:bodyPr>
            <a:normAutofit/>
          </a:bodyPr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Пациенты с острыми пневмониями наблюдаются в течение 6 месяцев, а затем снимаются с диспансерного учета, поэтому в графе 15 таблиц 1000, 2000, 3000 и 4000 показываются только те пациенты, которые заболели во втором полугодии. </a:t>
            </a:r>
            <a:endParaRPr lang="en-US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Дети по приказу №725 от 15.06.83г – 12 месяцев. </a:t>
            </a:r>
            <a:endParaRPr lang="en-US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графе 15 таблицы 1500 показываются дети, которые заболели пневмонией во второй половине  первого года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812943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 1 года жизни хронических заболеваний быть не должно.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Астматический статус – J46.0 – J 46.9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ОРВИ (ОРЗ) – J06.9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Часто болеющие дети шифруются кодами соответствующих заболеваний (пневмония, ОРВИ, острый бронхиты и т.д.)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Пневмония - графа 4 = графе 9, графа 8 = графе 10.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Разница между выявлено и взято на Д-учет может быть за счет умерших, выбывших.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924596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62129" y="2413338"/>
            <a:ext cx="90152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Повторно возникающие в течение года острые  пневмонии,  острая ревматическая лихорадка, острые и повторные инфаркты миокарда, острые нарушения мозгового кровообращения регистрируются как острые (со знаком  +).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 этим строкам графы 4 и 9 таблиц 1000, 2000, 3000 и 4000 равны.</a:t>
            </a:r>
          </a:p>
        </p:txBody>
      </p:sp>
    </p:spTree>
    <p:extLst>
      <p:ext uri="{BB962C8B-B14F-4D97-AF65-F5344CB8AC3E}">
        <p14:creationId xmlns:p14="http://schemas.microsoft.com/office/powerpoint/2010/main" val="156550894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1735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834916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Входят ли в графу 4 табл.3000, 4000 формы 12  «Зарегистрировано заболеваний всего» случаи смерти по острым состояниям  (коды: J12-J16, J18, I60, I61, I62, I63, I64, I21 и т.д.)?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ДА!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7035252"/>
            <a:ext cx="10515600" cy="1998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07806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34437"/>
            <a:ext cx="12192000" cy="1656251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918988"/>
          </a:xfrm>
        </p:spPr>
        <p:txBody>
          <a:bodyPr>
            <a:normAutofit/>
          </a:bodyPr>
          <a:lstStyle/>
          <a:p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11. Болезни органов пищеварения.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K00-K93</a:t>
            </a: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3021891"/>
            <a:ext cx="10515600" cy="3155072"/>
          </a:xfrm>
        </p:spPr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зубов включают в форму 12 только в том случае, если больной подлежит диспансерному наблюдению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761519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199" y="1825625"/>
            <a:ext cx="10714149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altLang="ru-RU" sz="1800" dirty="0">
              <a:solidFill>
                <a:srgbClr val="808080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1800" dirty="0">
                <a:solidFill>
                  <a:srgbClr val="80808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включаются заболевания, которые подлежат диспансерному наблюдению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венным прогрессирующим кариесом зубов (4 раза в год]; легкой формой пародонтита (1 раз в 6 мес.], тяжелой формой (каждые 3 мес.).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Пародонтозом (1 раз в 6 мес. для профилактики осложнений); хроническими гингивитами, стоматитами,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хейлитами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глоссальгией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2 до 4 раз в год).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Одонтогенными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невралгиями тройничного и невритами лицевого нервов (от 2 до 4 раз в год).    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Хроническими остеомиелитами костей лица (2 раза в год).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Хроническим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воспалением верхнечелюстной пазухи (2 раза в год); хроническим воспалением слюнных желез (2 раза в год).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Предраковыми заболеваниями челюстей и полости рта, злокачественными новообразованиями челюстей и полости рта (совместно с онкологами в зависимости от стадии заболевания).   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Врожденными расщелинами челюстно-лицевой области (2 раза в год).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Зубочелюстными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аномалиями (2—3 раза в год); врожденными и приобретенными деформациями челюстей (2 раза в год).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311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1000, 2000, 3000, 4000 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4 - заболевания, зарегистрированные у пациентов впервые в жизни и повторно один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раз в году (+ и -);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5 – в возрасте 0-4 года, из графы 4 (таблица 1000);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6 – в возрасте 5-9 лет, из графы 4 (таблица), при этом графа 4 </a:t>
            </a:r>
            <a:r>
              <a:rPr lang="en-US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графам 5+6;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8 – взято под диспансерное наблюдение в течение года, из графы 4 «всего» (+ и -); 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9 - заболевания, зарегистрированные у пациентов впервые в жизни (+),  из графы 4. </a:t>
            </a: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26592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01862"/>
          </a:xfrm>
        </p:spPr>
        <p:txBody>
          <a:bodyPr>
            <a:normAutofit fontScale="90000"/>
          </a:bodyPr>
          <a:lstStyle/>
          <a:p>
            <a:pPr lvl="0" algn="ctr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12. Болезни кожи и подкожной клетчатки.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L00-L99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13. Болезни костно-мышечной системы и соединительной ткани. М00-М99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766987"/>
            <a:ext cx="10515600" cy="3409976"/>
          </a:xfrm>
        </p:spPr>
        <p:txBody>
          <a:bodyPr/>
          <a:lstStyle/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Диспансерному учёту подлежат сколиозы, плоскостопие,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остеохондропатии</a:t>
            </a: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остеохондроз. Нарушение осанки,  плоская стопа,  сутулость,  вальгусная  и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варусная</a:t>
            </a: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деформация  стоп  наблюдаются   по   списочному   составу  и  соответственно  в графе 15 (диспансерные) не показываются.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Нарушение осанки,   сутулость – М53.2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Сколиоз – М41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892737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Плоско-вальгусная деформация стопы – М21.0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Плоско-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варусная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деформация стопы – М21.1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Плоскостопие и плоская стопа – М21.4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Таким  образом,  плоскостопие  включается  в  строку 14.1, а сколиозы, юношеский остеохондроз в строку 14.3.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Нарушение осанки включать в строку 14.0.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48819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656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у взрослых кодируется M50 – M54 и показывается по строке 14.0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М42.1</a:t>
            </a:r>
            <a:r>
              <a:rPr lang="ru-RU" alt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 у взрослых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клинические рекомендации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(М48.0, М 54, М50.0, М50.1, М50.2, М50.3, М50.8, М50.9, М51.0, М51.1, М51.2, М51.3, М51.8, М51.9, М53.2)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прошу обратить внимание специалистов на более точную формулировку диагнозов при остеохондрозе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99872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14. Болезни мочеполовой системы. 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N00-N99</a:t>
            </a:r>
            <a:endParaRPr lang="ru-RU" sz="2000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Строка 15.2 (почечная недостаточность) Показывается вся почечная недостаточность, как острая, так и хроническая. При сахарном диабете с почечной недостаточностью, сахарный диабет проходит по строке 5.2, а почечная недостаточность по строке 15.2 и т.д.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Аденома простаты – N40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Расстройства менструаций - на (Д) учёт берётся олиго и аменорея 1,2 степени. У девочек до 17 лет эрозия шейки матки (если нет возможности лечить).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04730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15.7 – всегда больше строки 15.7.1.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15.8 -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эндометриоз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Д-учёта снимается посмертно или в глубокой менопаузе.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15.9 - расстройства менструаций – на Д-учёт берётся олиго- и аменорея 1, 2 степени. У девочек до 17 лет эрозия шейки матки (если нет возможности лечить).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Альгодисменорею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графе «диспансерные» показывать не нужно.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15.10 (т. 3000) – женщины с бесплодием снимаются с учета если они родили, перешагнули детородный возраст, выбыли, умерли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855220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15. Беременность, роды и послеродовый период. О00-О99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2000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800029"/>
            <a:ext cx="10515600" cy="3376934"/>
          </a:xfrm>
        </p:spPr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Включаются случаи акушерской патологии. Данные этой строки  должны  определённым  образом соотноситься с данными по форме № 32 таблицы 2130 (все нозологии) и  таблицы  2111  (учитывая  патологию,   требующую   дальнейшего диспансерного наблюдения).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Если соматическое заболевание возникло во время беременности  –  кодировать его необходимо по классу О.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Ранее известную  (и  зарегистрированную)  соматическую патологию, обнаруживаемую у женщины во время беременности, следует также учитывать по классу О с соответствующей заменой ранее заполненного по другому классу статистического талона.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1101726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2753" y="2598004"/>
            <a:ext cx="83458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Таблицы 1000, 2000 и 3000 стр. 16 «беременность, роды и послеродовой период» необходимо сравнивать с формой№ 13 «Сведения о беременности с абортивным исходом». Данные в форме № 12 не могут быть меньше, чем сумма таблиц 1000 и 2000 формы № 13 по соответствующим возрастам.</a:t>
            </a: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33167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16939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16. Отдельные состояния, возникающие в перинатальном периоде. Р00-Р96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999837"/>
            <a:ext cx="10515600" cy="3177125"/>
          </a:xfrm>
        </p:spPr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17.0 таблиц 2000 и 3000 заполняется только в случаях перинатальной смертности  и касается состояния здоровья матери.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Данные случаи кодируются кодами Р00-Р04, а не кодами  класса 15 «Беременность, роды и послеродовый период».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таблице 1000 коды МКБ-10 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05-Р96.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29666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У детей, заболевания регистрируются как острые (таблица 1000 и 1500), дети наблюдаются в  течение 1 месяца, поэтому в графе 15 на конец отчетного периода  показывают  детей, у которых эти состояния развились в декабре месяце.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Остатков с прошлого года нет (0) т.к. за год формируется патология, которая кодируется другим классом. Данная строка равна  (крайне редко) или больше данных по форме  № 32,  т.к.  частично  диагнозы выставляются в поликлинике педиатрами, неврологами и др. врачами.    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Внимание: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 выписки родильного  отделения в поликлинике кодируем только то, что вынесено в диагноз.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Все текстовые описания кодированию не подлежат.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82057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305354"/>
          </a:xfrm>
        </p:spPr>
        <p:txBody>
          <a:bodyPr/>
          <a:lstStyle/>
          <a:p>
            <a:pPr lvl="0" algn="ctr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17. Врожденные аномалии (пороки развития), деформации и хромосомные нарушения.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Q00-Q99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18. Симптомы, признаки и отклонения от нормы, выявленные при клинических и лабораторных исследованиях, не классифицированные в других рубриках.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R00-R</a:t>
            </a: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582065"/>
            <a:ext cx="10515600" cy="3594898"/>
          </a:xfrm>
        </p:spPr>
        <p:txBody>
          <a:bodyPr>
            <a:normAutofit/>
          </a:bodyPr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класса (стр. 19.0), не должны регистрироваться как заболевания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533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2898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388226"/>
            <a:ext cx="10515600" cy="5647026"/>
          </a:xfrm>
        </p:spPr>
        <p:txBody>
          <a:bodyPr>
            <a:normAutofit fontScale="55000" lnSpcReduction="20000"/>
          </a:bodyPr>
          <a:lstStyle/>
          <a:p>
            <a:pPr latinLnBrk="1">
              <a:buFontTx/>
              <a:buChar char="-"/>
              <a:defRPr/>
            </a:pP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atinLnBrk="1">
              <a:buFontTx/>
              <a:buChar char="-"/>
              <a:defRPr/>
            </a:pPr>
            <a:endParaRPr lang="ru-RU" altLang="ru-RU" sz="3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latinLnBrk="1">
              <a:buNone/>
              <a:defRPr/>
            </a:pP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10 - взято под диспансерное наблюдение в течение года (+), из графы 9; </a:t>
            </a:r>
          </a:p>
          <a:p>
            <a:pPr marL="0" indent="0" latinLnBrk="1">
              <a:buNone/>
              <a:defRPr/>
            </a:pP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11 – выявлено впервые при </a:t>
            </a:r>
            <a:r>
              <a:rPr lang="ru-RU" altLang="ru-RU" sz="3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профосмотре</a:t>
            </a: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 графы 9;</a:t>
            </a:r>
          </a:p>
          <a:p>
            <a:pPr marL="0" indent="0" latinLnBrk="1">
              <a:buNone/>
              <a:defRPr/>
            </a:pP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12 – выявлено  при  диспансеризации определенных групп взрослого населения, из графы 9;</a:t>
            </a:r>
          </a:p>
          <a:p>
            <a:pPr marL="0" indent="0" latinLnBrk="1">
              <a:buNone/>
              <a:defRPr/>
            </a:pP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- в таблице 2000 </a:t>
            </a:r>
            <a:r>
              <a:rPr lang="ru-RU" altLang="ru-RU" sz="330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выявлено при диспансеризации определенных групп взрослого населения –       </a:t>
            </a:r>
          </a:p>
          <a:p>
            <a:pPr marL="0" indent="0" latinLnBrk="1">
              <a:buNone/>
              <a:defRPr/>
            </a:pPr>
            <a:r>
              <a:rPr lang="ru-RU" altLang="ru-RU" sz="330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следует читать - выявлено при диспансеризации;</a:t>
            </a: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pPr marL="0" indent="0" algn="ctr" latinLnBrk="1">
              <a:buNone/>
              <a:defRPr/>
            </a:pPr>
            <a:r>
              <a:rPr lang="ru-RU" altLang="ru-RU" sz="3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заполнении граф 11 и 12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ОСОБОЕ ВНИМАНИЕ на выявленные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острые </a:t>
            </a:r>
          </a:p>
          <a:p>
            <a:pPr marL="0" indent="0" algn="ctr" latinLnBrk="1">
              <a:buNone/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профосмотре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диспансеризации</a:t>
            </a:r>
            <a:endParaRPr lang="ru-RU" altLang="ru-RU" sz="3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latinLnBrk="1">
              <a:buNone/>
              <a:defRPr/>
            </a:pPr>
            <a:r>
              <a:rPr lang="ru-RU" altLang="ru-RU" sz="3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14 – снято с диспансерного наблюдения (по всем причинам: выздоровление, смерть, переезд  </a:t>
            </a:r>
          </a:p>
          <a:p>
            <a:pPr marL="0" indent="0" latinLnBrk="1">
              <a:buNone/>
              <a:defRPr/>
            </a:pP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на другое место жительства и др.); </a:t>
            </a:r>
          </a:p>
          <a:p>
            <a:pPr marL="0" indent="0" latinLnBrk="1">
              <a:buNone/>
              <a:defRPr/>
            </a:pP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15 – состоит под диспансерным наблюдением на  конец отчетного года; </a:t>
            </a:r>
          </a:p>
          <a:p>
            <a:pPr marL="0" indent="0" latinLnBrk="1">
              <a:buNone/>
              <a:defRPr/>
            </a:pP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графы 7,13,16 - в таблице 2000 – сведения о юношах.</a:t>
            </a:r>
          </a:p>
          <a:p>
            <a:pPr marL="0" indent="0" latinLnBrk="1">
              <a:buNone/>
              <a:defRPr/>
            </a:pP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24636717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79"/>
            <a:ext cx="12192000" cy="703376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62502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19. Травмы, отравления и некоторые другие последствия воздействия внешних причин.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S00-T9</a:t>
            </a:r>
            <a:r>
              <a:rPr lang="en-US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593561"/>
            <a:ext cx="10515600" cy="3583402"/>
          </a:xfrm>
        </p:spPr>
        <p:txBody>
          <a:bodyPr>
            <a:normAutofit/>
          </a:bodyPr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r>
              <a:rPr lang="ru-RU" alt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 должны соответствовать патологическим состояниям, указанным в форме №57 «Сведения  о  травмах, отравлениях и  некоторых  других  последствиях  воздействия внешних причин».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Графы  4 и 9  могут быть не  равны.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513214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шифрования последствий травм: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Отдалённые последствия перелома можно шифровать: 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М84.1 – несрастание перелома, 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М82.2 – замедленное сращение перелома.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ЧМТ кодируются в зависимости от клиники проявлений: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хроническая посттравматическая  головная боль G44.3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травматическая  транзиторная  церебральная  ишемия  G45.8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др. уточнённое  поражение головного мозга, в том числе травматическая болезнь мозга G93.8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энцефалопатия посттравматическая F07.2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энцефалопатия  неуточнённая  G93.4,  относящиеся к патологии нервной системы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16701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893230"/>
          </a:xfrm>
        </p:spPr>
        <p:txBody>
          <a:bodyPr/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21. Факторы, влияющие на состояние здоровья населения и обращения в учреждения здравоохранения.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Z00-Z99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3431300"/>
            <a:ext cx="10515600" cy="2745663"/>
          </a:xfrm>
        </p:spPr>
        <p:txBody>
          <a:bodyPr/>
          <a:lstStyle/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 класс Z  входят  данные  о здоровых людях, у которых отклонения от нормы еще не  трансформировались в определенную патологию.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51687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991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6599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111433"/>
            <a:ext cx="10515600" cy="4065529"/>
          </a:xfrm>
        </p:spPr>
        <p:txBody>
          <a:bodyPr>
            <a:normAutofit/>
          </a:bodyPr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2000, 3000, 4000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5.1.1, 5.11, 5.12, 5.13, 5.14, 5.15, 7.8.2, 18.2, 18.5, 18.6, 18.7, 18.9 по графе 9 – (Х – должен стоять 0), если стоит число – представить пояснительную записку.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Талица 4000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5.7, 5.8, 7.10, 13.1, 15.9, 15.11 по графа 9 – (Х – должен стоять 0), если стоит число – проверить первичную документацию.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59430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alt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проводить </a:t>
            </a:r>
            <a:b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межгодовой контроли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44050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 flipV="1">
            <a:off x="838200" y="6176962"/>
            <a:ext cx="10515600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2820" y="3198168"/>
            <a:ext cx="8493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 межгодовой разнице 10% и более, необходимо предоставить пояснительную </a:t>
            </a:r>
            <a:r>
              <a:rPr lang="ru-RU" b="1" kern="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записку по каждой строке.</a:t>
            </a: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72070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3600" b="1" dirty="0">
              <a:solidFill>
                <a:srgbClr val="002060"/>
              </a:solidFill>
              <a:latin typeface="Tahoma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Контроль таблиц </a:t>
            </a: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1000, 2000, 3000, 4000 </a:t>
            </a:r>
            <a:b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</a:t>
            </a:r>
            <a:r>
              <a:rPr lang="en-US" sz="32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Excel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910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1772816"/>
            <a:ext cx="9599607" cy="330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 rot="10800000" flipV="1">
            <a:off x="4180270" y="4001294"/>
            <a:ext cx="49503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rPr>
              <a:t>После заполнения таблицы (1000, 2000, 3000, 4000) с помощью кнопки «Вывод в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rPr>
              <a:t>EXCEL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rPr>
              <a:t>-таблицы» выгрузить таблицу в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rPr>
              <a:t>EXCEL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rPr>
              <a:t>. Открыть файл в другом окне и проверить точность заполнения таблицы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987824" y="3068960"/>
            <a:ext cx="1512168" cy="504056"/>
          </a:xfrm>
          <a:prstGeom prst="ellipse">
            <a:avLst/>
          </a:prstGeom>
          <a:solidFill>
            <a:srgbClr val="FFFF00">
              <a:alpha val="27000"/>
            </a:srgbClr>
          </a:solidFill>
          <a:ln w="12700" cap="flat" cmpd="sng" algn="ctr">
            <a:solidFill>
              <a:srgbClr val="00CC9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3439308" y="3613716"/>
            <a:ext cx="576064" cy="829890"/>
          </a:xfrm>
          <a:prstGeom prst="straightConnector1">
            <a:avLst/>
          </a:prstGeom>
          <a:noFill/>
          <a:ln w="44450" cap="flat" cmpd="sng" algn="ctr">
            <a:solidFill>
              <a:srgbClr val="00CC99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9493357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При правильно собранном отчете по форме №12, в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EXCEL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-таблицах не должно быть оранжевых и красных клеток. Наличие таких клеток говорит об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ошибках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в отчете.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60906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pic>
        <p:nvPicPr>
          <p:cNvPr id="10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360" y="1061502"/>
            <a:ext cx="9544238" cy="568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7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4694</TotalTime>
  <Words>6253</Words>
  <Application>Microsoft Office PowerPoint</Application>
  <PresentationFormat>Произвольный</PresentationFormat>
  <Paragraphs>1555</Paragraphs>
  <Slides>117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117</vt:i4>
      </vt:variant>
    </vt:vector>
  </HeadingPairs>
  <TitlesOfParts>
    <vt:vector size="119" baseType="lpstr">
      <vt:lpstr>Тема Office</vt:lpstr>
      <vt:lpstr>Документ</vt:lpstr>
      <vt:lpstr>ФЕДЕРАЛЬНОЕ CТАТИСТИЧЕСКОЕ НАБЛЮДЕНИЕ  Форма №12</vt:lpstr>
      <vt:lpstr> </vt:lpstr>
      <vt:lpstr>Евгения Габдуллина Информация о населении, прикрепленном к ЧУЗам, ведомственным МО, ФМБА полностью выпадают.  - ФМБА, РЖЛ и другие ведомства не представляют свою информацию в территориальные органы управления здравоохранения. Они собирают  свою отчетность и самостоятельно решают вопросы с Министерством здравоохранения Российской Федерации.   Алла Егорова В областном центре у нас на основе государственно-частного партнерства действует сеть поликлиник "Полимедика" . К ним официально прикреплено население областного центра. И так как данные этой поликлиники не входят в наш отчет, мы не имеем информацию о состоянии здоровья огромной части населения областного центра. А по нашим годовым отчетам считаются показатели исполнения нацпроектов.  - Мы не увидим в отчетах субъекта Российской Федерации работу таких учреждений.  В таких случаях территориальные органы управления здравоохранением должны в договоре предусмотреть систему отчетности данных поликлиник, для оценки качества оказания медицинской помощи населению.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Дети первых трех лет жизни                        (1500)  </vt:lpstr>
      <vt:lpstr>   2. Дети первых трех лет жизни  таблица 1600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Ошибки, выявленные при контроле по «горизонтали»</vt:lpstr>
      <vt:lpstr>                      Ошибки, выявленные при контроле по «вертикали»</vt:lpstr>
      <vt:lpstr>Презентация PowerPoint</vt:lpstr>
      <vt:lpstr>Презентация PowerPoint</vt:lpstr>
      <vt:lpstr>              Ошибки ввода                 (1000)</vt:lpstr>
      <vt:lpstr> Наличие незаполненных таблиц</vt:lpstr>
      <vt:lpstr>         Наличие дробных чисел</vt:lpstr>
      <vt:lpstr>                                    Межгодовой контроль </vt:lpstr>
      <vt:lpstr>2. Дети первых трех лет жизни                       (1500)  </vt:lpstr>
      <vt:lpstr>Презентация PowerPoint</vt:lpstr>
      <vt:lpstr>2. Дети первых трех лет жизни                       (1500)  </vt:lpstr>
      <vt:lpstr>  (3000, 4000)</vt:lpstr>
      <vt:lpstr>Презентация PowerPoint</vt:lpstr>
      <vt:lpstr>Презентация PowerPoint</vt:lpstr>
      <vt:lpstr>Вопрос: В таблице 3004 изменения сформулированы как Число лиц с болезнями системы кровообращения, состоявших под диспансерное наблюдение (стр. 10.0 гр. 8). Но графа 8 это взятые под наблюдение, а состоящие под Д наблюдением это гр 15. Поясните пожалуйста это несоответствие.                 В таблице 3004 речь идет только о болезнях кровообращения. Должны ли равняться строки 3 и 4?                 Замечание правильное, составители данного подстрочника наверно поэтому указали конкретно, что их интересует - стр. 10.0 гр. 8.                  Подтабличник  3004 содержит информацию о количестве лиц (физических лиц) с болезнями системы кровообращения взятых на диспансерный учет в течении отчетного года (впервые и предыдущие годы) и их движение в течение года.  Всего (1) – снято (по всем причинам) (2 из гр. 1) – умерло (по всем причинам) (3 из гр. 2) – умерло (конкретно от болезни системы кровообращения) (4 из гр. 3).  Число лиц с болезнями системы кровообращения, состоящих под диспансерным наблюдением (стр. 10.0 гр. 8)  1 ________, из них снято 2 _______, из них умерло (из графы 2)    3 _______, из них умерло от болезней системы кровообращения (из графы 3)    4 __________.                                                                                     Графы 3 и 4 могут быть равны  </vt:lpstr>
      <vt:lpstr>  (3005)  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ангиопластика коронарных артерий со стентированием и катетерная абляция по поводу сердечно-сосудистых заболеваний,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года №178 «О государственной социальной помощи» 1 __________ ,  из них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ангиопластика коронарных артерий со стентированием и катетерная абляция по поводу сердечно-сосудистых заболеваний и бесплатно получавших необходимые лекарственные препараты в амбулаторных условиях, за исключением лиц, имеющих право на социальную помощь    2 __________. </vt:lpstr>
      <vt:lpstr>Комментарии к подтабличнику 3005  Термины:  – сердечно-сосудистое событие – острое нарушение мозгового кровообращения, инфаркт миокарда, а также аортокоронарное шунтирование, ангиопластика коронарных артерий со стентированием,  катетерная абляция проведенные пациентам по поводу сердечно-сосудистых заболеваний; – пациенты высокого риска – взрослые физические лица, которые перенесли сердечно-сосудистое событие. </vt:lpstr>
      <vt:lpstr>Таблица 3005 заполняется следующим образом:  В графу 1 включаются все взрослые пациенты из числа физических лиц с болезнями системы кровообращения, состоявших под диспансерным наблюдением в отчетном году (таблица 3004, графа 1), перенесшие острое нарушение мозгового кровообращения, инфаркт миокарда, а также которым выполнены аортокоронарное шунтирование, ангиопластика коронарных артерий со стентированием, катетерная абляция по поводу сердечно-сосудистых заболеваний, у которых с даты постановки диагноза и (или) выполнения хирургического вмешательства прошло менее 2 лет,  за исключением лиц,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годом №178«О государственной социальной помощи».  Внимание! Срок в два года отсчитывается от последнего сердечно-сосудистого события. В графу 2 включаются все взрослые пациенты из графы 1, получившие в отчетном году лекарственные препараты, т.е. которым были выписаны рецепты, по перечню, утвержденному Министерством здравоохранения Российской Федерации, в амбулаторных условиях в рамках федерального проекта «Борьба с сердечно-сосудистыми заболеваниями». Внимание! Пациенты высокого риска, получившие в отчетном году лекарственные препараты (которым были выписаны рецепты), включаются в графу 2 однократно, независимо от кратности (периодичности) получения рецептов в отчетном году. </vt:lpstr>
      <vt:lpstr>  (4000)              ПЕНСИОННЫЙ ВОЗРАСТ  Возраст мужчин и женщин трудоспособного и старше трудоспособного возраста, для составления годового статистического отчета (приказ №409 от 17 июля 2019 г.) данные ПФР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Дети  (15-17 лет включительно)                    (2000) </vt:lpstr>
      <vt:lpstr>Презентация PowerPoint</vt:lpstr>
      <vt:lpstr>Презентация PowerPoint</vt:lpstr>
      <vt:lpstr>Презентация PowerPoint</vt:lpstr>
      <vt:lpstr>   В соответствии с Порядком заполнения формы  федерального статистического наблюдения №12 все таблицы заполняются по всем строкам и графам  </vt:lpstr>
      <vt:lpstr>Презентация PowerPoint</vt:lpstr>
      <vt:lpstr>        Сведения о заболеваниях, выявленных у  больных, поступивших  в  стационар, минуя поликлинику, следует  включать  в отчёт на общих основаниях.         Талон  амбулаторного пациента  может  быть  заполнен в стационаре и передан в поликлинику, либо заполнен  в  поликлинике на основании выписки из карты стационарного больного.  </vt:lpstr>
      <vt:lpstr>              Каждый  случай  острого заболевания, зарегистрированный в текущем году, не подлежит  перерегис- трации  в  следующем.  В  заболеваемость  не  следует  включать  заболевания,  коды  которых отмечены  «звездочкой» (альтернативные), используемые только для специальных разработок по проявлениям основ- ного заболевания  и только вместе с кодом основного заболевания </vt:lpstr>
      <vt:lpstr>Презентация PowerPoint</vt:lpstr>
      <vt:lpstr>Презентация PowerPoint</vt:lpstr>
      <vt:lpstr>Презентация PowerPoint</vt:lpstr>
      <vt:lpstr>  Гюзель Хуснуллина Нельзя ли расписать конкретные коды МКБ, которые следует относить к хроническим неинфекционным заболеваниям? Разные специалисты, принимающие отчеты по Нац. проектам по-разному трактуют, что к ним относится.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F00*  Деменция  при болезни Альцгеймера (G30.-+)  F02* Деменция при других болезнях, классифицированных в других  рубриках  G30 Болезнь Альцгеймера  G30.1 Поздняя болезнь Альцгеймера  G30.8 Другие формы болезни Альцгеймера  G30.9 Болезнь Альцгеймера неуточненная  G20 Болезнь Паркинсона  </vt:lpstr>
      <vt:lpstr> Класс 6. Болезни нервной системы. G00-G99 </vt:lpstr>
      <vt:lpstr>Презентация PowerPoint</vt:lpstr>
      <vt:lpstr>Класс 7. Болезни глаза и его придаточного аппарата. Н00-Н59 </vt:lpstr>
      <vt:lpstr> 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Класс 10. Болезни органов дыхания. J00-J99 </vt:lpstr>
      <vt:lpstr>Презентация PowerPoint</vt:lpstr>
      <vt:lpstr>Презентация PowerPoint</vt:lpstr>
      <vt:lpstr>          Вопрос: Входят ли в графу 4 табл.3000, 4000 формы 12  «Зарегистрировано заболеваний всего» случаи смерти по острым состояниям  (коды: J12-J16, J18, I60, I61, I62, I63, I64, I21 и т.д.)?                                                                                                       ДА! </vt:lpstr>
      <vt:lpstr>      Класс 11. Болезни органов пищеварения. K00-K93</vt:lpstr>
      <vt:lpstr>Презентация PowerPoint</vt:lpstr>
      <vt:lpstr>     Класс 12. Болезни кожи и подкожной клетчатки. L00-L99 Класс 13. Болезни костно-мышечной системы и соединительной ткани. М00-М99 </vt:lpstr>
      <vt:lpstr>Презентация PowerPoint</vt:lpstr>
      <vt:lpstr>Презентация PowerPoint</vt:lpstr>
      <vt:lpstr>       Класс 14. Болезни мочеполовой системы. N00-N99</vt:lpstr>
      <vt:lpstr>Презентация PowerPoint</vt:lpstr>
      <vt:lpstr>        Класс 15. Беременность, роды и послеродовый период. О00-О99 </vt:lpstr>
      <vt:lpstr>Презентация PowerPoint</vt:lpstr>
      <vt:lpstr>      Класс 16. Отдельные состояния, возникающие в перинатальном периоде. Р00-Р96 </vt:lpstr>
      <vt:lpstr>Презентация PowerPoint</vt:lpstr>
      <vt:lpstr>   Класс 17. Врожденные аномалии (пороки развития), деформации и хромосомные нарушения. Q00-Q99 Класс 18. Симптомы, признаки и отклонения от нормы, выявленные при клинических и лабораторных исследованиях, не классифицированные в других рубриках. R00-R</vt:lpstr>
      <vt:lpstr>          Класс 19. Травмы, отравления и некоторые другие последствия воздействия внешних причин. S00-T98 </vt:lpstr>
      <vt:lpstr>Презентация PowerPoint</vt:lpstr>
      <vt:lpstr>     Класс 21. Факторы, влияющие на состояние здоровья населения и обращения в учреждения здравоохранения. Z00-Z99 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Некоторые вопросы по составлению формы федерального статистического наблюдения № 12</vt:lpstr>
      <vt:lpstr>     Некоторые вопросы по составлению формы федерального статистического наблюдения № 12</vt:lpstr>
      <vt:lpstr>     Некоторые вопросы по составлению формы федерального статистического наблюдения № 12</vt:lpstr>
      <vt:lpstr>Презентация PowerPoint</vt:lpstr>
      <vt:lpstr>Презентация PowerPoint</vt:lpstr>
      <vt:lpstr>Презентация PowerPoint</vt:lpstr>
      <vt:lpstr>      Евгения Габдуллина не предполагается внести изменения в форму №12 для включения класса U в общую итоговую сумму?                    В форме №12 класс U внесен в 2020 году, строка 21.0 COVID – 19.   Марина Бабушкина U11,9 необходимость иммунизации должна войти в т 1100, 2100. 3100, 4100 или в т 1000, 2000, 3000, 4000?                      Иммунизация от COVID – 19 входит в таблицы 3100 и 4100.                     Иммунизация детей и подростков не проводится.  </vt:lpstr>
      <vt:lpstr>Презентация PowerPoint</vt:lpstr>
      <vt:lpstr>   </vt:lpstr>
      <vt:lpstr>  Марина Бабушкина В условиях цифровизации любые стат. талоны идут в посещения. если человек умер на дому, диагноза рОНМК, например, выставит СМЭ через несколько дней. Получится, что пациент "пришел" в поликлинику после смерти? Каким образом зарегистрировать заболевание у умершего, который не обращался в поликлинику?                                                Письма Министерства здравоохранения Российской Федерации:                                                           - от 26 апреля 2011 г. № 14-9/10/2-4150                                                           - от 14 марта 2013 г. № 13-7/10/2-1691  </vt:lpstr>
      <vt:lpstr>ФЕДЕРАЛЬНЫЙ ПРОЕКТ  «Развитие системы оказания первичной медико-санитарной помощи» Форма 12 Доля впервые в жизни установленных неинфекционных заболеваний,  выявленных при проведении диспансеризации и профилактическом  медицинском осмотре у взрослого населения, от общего числа  неинфекционных заболеваний с впервые установленным диагнозом, %  Цель: обеспечение охвата всех граждан профилактическими  медицинскими осмотрами не реже одного раза в год   </vt:lpstr>
      <vt:lpstr>ФЕДЕРАЛЬНЫЙ ПРОЕКТ  «Борьба с сердечно-сосудистыми заболеваниями» Форма 14 Больничная летальность от инфаркта миокарда, %  Цель: снижение смертности населения от инфаркта миокарда.  Отношение числа рентген-эндоваскулярных вмешательств в  лечебных целях, к общему числу выбывших больных, перенесших ОКС, %  Цель: снижение смертности населения от острого коронарного  синдрома.   Количество рентген-эндоваскулярных вмешательств в лечебных  целях, проведенных больным с ОКС, тысяч  Цель: снижение смертности населения от острого коронарного  синдрома.   </vt:lpstr>
      <vt:lpstr>ФЕДЕРАЛЬНЫЙ ПРОЕКТ  «Борьба с онкологическими заболеваниями» Форма 7 Доля злокачественных новообразований, выявленных на ранних  стадиях (I-II стадии), %  Цель: снижение смертности от новообразований, в том числе от  злокачественных новообразований     Удельный вес больных со злокачественными новообразованиями,  состоящих на учете 5 лет и более, %  Цель: снижение смертности от новообразований, в том числе от  злокачественных новообразований   Одногодичная летальность больных со злокачественными  новообразованиями, (умерли в течение первого года с момента  установления диагноза из числа больных, впервые взятых на учет в  предыдущем году), %  Цель: снижение смертности от новообразований, в том числе от  злокачественных новообразований  </vt:lpstr>
      <vt:lpstr>ФЕДЕРАЛЬНЫЙ ПРОЕКТ  «Развитие детского здравоохранения, включая создание современной  инфраструктуры оказания медицинской помощи детям»   Форма 32 Доля преждевременных родов 22-37 недель в перинатальных центрах, (%)  Цель: снижение младенческой смертности   Форма 12 Доля взятых под диспансерное наблюдение детей в возрасте 0-17 лет с  впервые в жизни установленным диагнозом болезни костно-мышечной  системы и соединительной ткани, %  Цель: повышение доступности и качества медицинской помощи детям  на всех этапах ее оказания, а также профилактики детской заболеваемости   Доля взятых под диспансерное наблюдение детей в возрасте 0-17 лет с  впервые в жизни установленным диагнозом болезни глаза и его  придаточного аппарата, %. Цель: повышение доступности и качества медицинской помощи детям  на всех этапах ее оказания, а также профилактики детской заболеваемости   </vt:lpstr>
      <vt:lpstr>Доля взятых под диспансерное наблюдение детей в возрасте 0-17 лет с  впервые в жизни установленным диагнозом болезни органов  пищеварения, %  Цель: повышения доступности и качества медицинской помощи детям  на всех этапах ее оказания, а также профилактики детской заболеваемости.   Доля взятых под диспансерное наблюдение детей в возрасте 0-17 лет с  впервые в жизни установленным диагнозом болезни системы  кровообращения, %  Цель: повышения доступности и качества медицинской помощи детям  на всех этапах ее оказания, а также профилактики детской заболеваемости   Доля взятых под диспансерное наблюдение детей в возрасте 0-17 лет с  впервые в жизни установленным диагнозом болезни эндокринной  системы, расстройств питания и нарушения обмена веществ, %  Цель: повышение доступности и качества медицинской помощи детям  на всех этапах ее оказания, а также профилактики детской заболеваемости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Алена Александровна Кандеева</cp:lastModifiedBy>
  <cp:revision>155</cp:revision>
  <dcterms:created xsi:type="dcterms:W3CDTF">2020-11-29T07:52:22Z</dcterms:created>
  <dcterms:modified xsi:type="dcterms:W3CDTF">2021-12-21T03:13:09Z</dcterms:modified>
</cp:coreProperties>
</file>